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1" r:id="rId3"/>
    <p:sldId id="257" r:id="rId4"/>
    <p:sldId id="260" r:id="rId5"/>
    <p:sldId id="258" r:id="rId6"/>
    <p:sldId id="259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0670C16C-BDCD-45D1-B789-11842BFFE21C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5FF1A6B7-07C5-426A-A1E7-FFA5E18287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0C16C-BDCD-45D1-B789-11842BFFE21C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1A6B7-07C5-426A-A1E7-FFA5E18287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0C16C-BDCD-45D1-B789-11842BFFE21C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1A6B7-07C5-426A-A1E7-FFA5E18287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670C16C-BDCD-45D1-B789-11842BFFE21C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FF1A6B7-07C5-426A-A1E7-FFA5E18287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0670C16C-BDCD-45D1-B789-11842BFFE21C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5FF1A6B7-07C5-426A-A1E7-FFA5E18287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0C16C-BDCD-45D1-B789-11842BFFE21C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1A6B7-07C5-426A-A1E7-FFA5E18287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0C16C-BDCD-45D1-B789-11842BFFE21C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1A6B7-07C5-426A-A1E7-FFA5E18287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670C16C-BDCD-45D1-B789-11842BFFE21C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FF1A6B7-07C5-426A-A1E7-FFA5E18287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70C16C-BDCD-45D1-B789-11842BFFE21C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1A6B7-07C5-426A-A1E7-FFA5E18287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0670C16C-BDCD-45D1-B789-11842BFFE21C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FF1A6B7-07C5-426A-A1E7-FFA5E18287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670C16C-BDCD-45D1-B789-11842BFFE21C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FF1A6B7-07C5-426A-A1E7-FFA5E18287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670C16C-BDCD-45D1-B789-11842BFFE21C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FF1A6B7-07C5-426A-A1E7-FFA5E182877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ikthelp.ru/blok-sxemy-algoritmov-9-klass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00232" y="1500174"/>
            <a:ext cx="6172200" cy="1894362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Циклические алгоритмы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4071942"/>
            <a:ext cx="6172200" cy="2143140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9 класс</a:t>
            </a:r>
          </a:p>
          <a:p>
            <a:pPr algn="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Багандалиева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З.З.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информатики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Задание:</a:t>
            </a:r>
            <a:endParaRPr lang="ru-RU" sz="28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2071678"/>
            <a:ext cx="750098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выполните данные программы на компьютере с помощью ГРИС "Стрелочка"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Домашнее задание: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357290" y="1928802"/>
            <a:ext cx="40004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§30, упр. 7, 8.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Источники: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ru-RU" dirty="0" smtClean="0"/>
              <a:t>Информатика и ИКТ: учебник для 9 класса/ И.Г. Семакин, Л. А. </a:t>
            </a:r>
            <a:r>
              <a:rPr lang="ru-RU" dirty="0" err="1" smtClean="0"/>
              <a:t>Залогова</a:t>
            </a:r>
            <a:r>
              <a:rPr lang="ru-RU" dirty="0" smtClean="0"/>
              <a:t>. - М.: БИНОМ, 2011г</a:t>
            </a:r>
          </a:p>
          <a:p>
            <a:r>
              <a:rPr lang="ru-RU" u="sng" dirty="0" smtClean="0">
                <a:hlinkClick r:id="rId2"/>
              </a:rPr>
              <a:t>http://ikthelp.ru/blok-sxemy-algoritmov-9-klass</a:t>
            </a:r>
            <a:r>
              <a:rPr lang="ru-RU" u="sng" dirty="0" smtClean="0"/>
              <a:t> - </a:t>
            </a:r>
            <a:r>
              <a:rPr lang="ru-RU" dirty="0" smtClean="0"/>
              <a:t>описание блок-схем</a:t>
            </a:r>
          </a:p>
          <a:p>
            <a:r>
              <a:rPr lang="ru-RU" dirty="0" smtClean="0"/>
              <a:t>Рисунки выполнены в программе ГРИС «Стрелочка»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85723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Блок-схемы алгоритмов</a:t>
            </a:r>
            <a:endParaRPr lang="ru-RU" sz="28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5820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делает алгоритм более наглядным и выделяет в алгоритме основные алгоритмические структуры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1000108"/>
          <a:ext cx="8286808" cy="5605041"/>
        </p:xfrm>
        <a:graphic>
          <a:graphicData uri="http://schemas.openxmlformats.org/drawingml/2006/table">
            <a:tbl>
              <a:tblPr/>
              <a:tblGrid>
                <a:gridCol w="2857520"/>
                <a:gridCol w="5429288"/>
              </a:tblGrid>
              <a:tr h="112602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95525" algn="l"/>
                        </a:tabLst>
                      </a:pPr>
                      <a:r>
                        <a:rPr lang="ru-RU" sz="2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Начало </a:t>
                      </a:r>
                      <a:r>
                        <a:rPr lang="ru-RU" sz="2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или конец алгоритма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9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95525" algn="l"/>
                        </a:tabLst>
                      </a:pPr>
                      <a:r>
                        <a:rPr lang="ru-RU" sz="2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Ввод или вывод данных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705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295525" algn="l"/>
                        </a:tabLst>
                      </a:pPr>
                      <a:r>
                        <a:rPr lang="ru-RU" sz="2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Описание линейной последовательности команд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058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>
                        <a:solidFill>
                          <a:srgbClr val="11111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2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Обращение к вспомогательному алгоритму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4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Проверка условия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149" name="Oval 5"/>
          <p:cNvSpPr>
            <a:spLocks noChangeArrowheads="1"/>
          </p:cNvSpPr>
          <p:nvPr/>
        </p:nvSpPr>
        <p:spPr bwMode="auto">
          <a:xfrm>
            <a:off x="1000100" y="1142984"/>
            <a:ext cx="1857375" cy="409575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8" name="AutoShape 4"/>
          <p:cNvSpPr>
            <a:spLocks noChangeArrowheads="1"/>
          </p:cNvSpPr>
          <p:nvPr/>
        </p:nvSpPr>
        <p:spPr bwMode="auto">
          <a:xfrm>
            <a:off x="1142976" y="2571744"/>
            <a:ext cx="1847850" cy="352425"/>
          </a:xfrm>
          <a:prstGeom prst="parallelogram">
            <a:avLst>
              <a:gd name="adj" fmla="val 131081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1142976" y="3500438"/>
            <a:ext cx="1514475" cy="381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5" name="AutoShape 1"/>
          <p:cNvSpPr>
            <a:spLocks noChangeArrowheads="1"/>
          </p:cNvSpPr>
          <p:nvPr/>
        </p:nvSpPr>
        <p:spPr bwMode="auto">
          <a:xfrm>
            <a:off x="1000100" y="5715016"/>
            <a:ext cx="1714512" cy="500066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6" name="AutoShape 2"/>
          <p:cNvSpPr>
            <a:spLocks noChangeArrowheads="1"/>
          </p:cNvSpPr>
          <p:nvPr/>
        </p:nvSpPr>
        <p:spPr bwMode="auto">
          <a:xfrm>
            <a:off x="928662" y="4500570"/>
            <a:ext cx="1962150" cy="466725"/>
          </a:xfrm>
          <a:prstGeom prst="flowChartPredefinedProcess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149" grpId="0" animBg="1"/>
      <p:bldP spid="6148" grpId="0" animBg="1"/>
      <p:bldP spid="6147" grpId="0" animBg="1"/>
      <p:bldP spid="6145" grpId="0" animBg="1"/>
      <p:bldP spid="61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000108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Задача: </a:t>
            </a:r>
            <a:r>
              <a:rPr lang="ru-RU" sz="2800" dirty="0" smtClean="0"/>
              <a:t>Нарисовать горизонтальную линию через весь экран</a:t>
            </a:r>
            <a:endParaRPr lang="ru-RU" sz="28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Новая папка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928670"/>
            <a:ext cx="4032448" cy="4396724"/>
          </a:xfrm>
          <a:prstGeom prst="rect">
            <a:avLst/>
          </a:prstGeom>
          <a:noFill/>
        </p:spPr>
      </p:pic>
      <p:pic>
        <p:nvPicPr>
          <p:cNvPr id="1027" name="Picture 3" descr="C:\Users\USER\Desktop\Новая папка\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857232"/>
            <a:ext cx="4005089" cy="439248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85720" y="1142984"/>
            <a:ext cx="31318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Программа ЛИНИЯ</a:t>
            </a:r>
          </a:p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Нач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шаг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Шаг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Шаг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Шаг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Шаг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Шаг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86050" y="1714488"/>
            <a:ext cx="114326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Шаг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Шаг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Шаг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Шаг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Шаг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Кон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4643446"/>
            <a:ext cx="460966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впереди не край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повторять</a:t>
            </a:r>
          </a:p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Нц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шаг</a:t>
            </a:r>
          </a:p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Кц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цикла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097" name="Group 1"/>
          <p:cNvGrpSpPr>
            <a:grpSpLocks/>
          </p:cNvGrpSpPr>
          <p:nvPr/>
        </p:nvGrpSpPr>
        <p:grpSpPr bwMode="auto">
          <a:xfrm>
            <a:off x="5072066" y="1357298"/>
            <a:ext cx="3857652" cy="4929222"/>
            <a:chOff x="7170" y="3180"/>
            <a:chExt cx="3315" cy="3630"/>
          </a:xfrm>
        </p:grpSpPr>
        <p:sp>
          <p:nvSpPr>
            <p:cNvPr id="4112" name="AutoShape 16"/>
            <p:cNvSpPr>
              <a:spLocks noChangeShapeType="1"/>
            </p:cNvSpPr>
            <p:nvPr/>
          </p:nvSpPr>
          <p:spPr bwMode="auto">
            <a:xfrm>
              <a:off x="9735" y="4110"/>
              <a:ext cx="75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/>
            </a:p>
          </p:txBody>
        </p:sp>
        <p:sp>
          <p:nvSpPr>
            <p:cNvPr id="4111" name="AutoShape 15"/>
            <p:cNvSpPr>
              <a:spLocks noChangeShapeType="1"/>
            </p:cNvSpPr>
            <p:nvPr/>
          </p:nvSpPr>
          <p:spPr bwMode="auto">
            <a:xfrm>
              <a:off x="10485" y="4110"/>
              <a:ext cx="0" cy="235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/>
            </a:p>
          </p:txBody>
        </p:sp>
        <p:sp>
          <p:nvSpPr>
            <p:cNvPr id="4110" name="AutoShape 14"/>
            <p:cNvSpPr>
              <a:spLocks noChangeShapeType="1"/>
            </p:cNvSpPr>
            <p:nvPr/>
          </p:nvSpPr>
          <p:spPr bwMode="auto">
            <a:xfrm flipH="1">
              <a:off x="8760" y="6465"/>
              <a:ext cx="172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/>
            </a:p>
          </p:txBody>
        </p:sp>
        <p:sp>
          <p:nvSpPr>
            <p:cNvPr id="4109" name="AutoShape 13"/>
            <p:cNvSpPr>
              <a:spLocks noChangeShapeType="1"/>
            </p:cNvSpPr>
            <p:nvPr/>
          </p:nvSpPr>
          <p:spPr bwMode="auto">
            <a:xfrm>
              <a:off x="8760" y="6465"/>
              <a:ext cx="0" cy="34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2000"/>
            </a:p>
          </p:txBody>
        </p:sp>
        <p:grpSp>
          <p:nvGrpSpPr>
            <p:cNvPr id="4098" name="Group 2"/>
            <p:cNvGrpSpPr>
              <a:grpSpLocks/>
            </p:cNvGrpSpPr>
            <p:nvPr/>
          </p:nvGrpSpPr>
          <p:grpSpPr bwMode="auto">
            <a:xfrm>
              <a:off x="7170" y="3180"/>
              <a:ext cx="2640" cy="2760"/>
              <a:chOff x="7170" y="3180"/>
              <a:chExt cx="2640" cy="2760"/>
            </a:xfrm>
          </p:grpSpPr>
          <p:sp>
            <p:nvSpPr>
              <p:cNvPr id="4108" name="AutoShape 12"/>
              <p:cNvSpPr>
                <a:spLocks noChangeArrowheads="1"/>
              </p:cNvSpPr>
              <p:nvPr/>
            </p:nvSpPr>
            <p:spPr bwMode="auto">
              <a:xfrm>
                <a:off x="7600" y="3660"/>
                <a:ext cx="2210" cy="840"/>
              </a:xfrm>
              <a:prstGeom prst="flowChartDecision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условие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107" name="AutoShape 11"/>
              <p:cNvSpPr>
                <a:spLocks noChangeArrowheads="1"/>
              </p:cNvSpPr>
              <p:nvPr/>
            </p:nvSpPr>
            <p:spPr bwMode="auto">
              <a:xfrm>
                <a:off x="8010" y="4950"/>
                <a:ext cx="1470" cy="600"/>
              </a:xfrm>
              <a:prstGeom prst="flowChartProcess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2000" dirty="0" smtClean="0">
                    <a:latin typeface="Times New Roman" pitchFamily="18" charset="0"/>
                    <a:cs typeface="Times New Roman" pitchFamily="18" charset="0"/>
                  </a:rPr>
                  <a:t>Тело цикла</a:t>
                </a:r>
              </a:p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ru-RU" sz="2000" b="0" i="0" u="none" strike="noStrike" cap="none" normalizeH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цикла</a:t>
                </a:r>
                <a:endPara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106" name="AutoShape 10"/>
              <p:cNvSpPr>
                <a:spLocks noChangeShapeType="1"/>
              </p:cNvSpPr>
              <p:nvPr/>
            </p:nvSpPr>
            <p:spPr bwMode="auto">
              <a:xfrm>
                <a:off x="8760" y="3180"/>
                <a:ext cx="0" cy="48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000"/>
              </a:p>
            </p:txBody>
          </p:sp>
          <p:sp>
            <p:nvSpPr>
              <p:cNvPr id="4105" name="AutoShape 9"/>
              <p:cNvSpPr>
                <a:spLocks noChangeShapeType="1"/>
              </p:cNvSpPr>
              <p:nvPr/>
            </p:nvSpPr>
            <p:spPr bwMode="auto">
              <a:xfrm>
                <a:off x="8760" y="4500"/>
                <a:ext cx="0" cy="45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000"/>
              </a:p>
            </p:txBody>
          </p:sp>
          <p:sp>
            <p:nvSpPr>
              <p:cNvPr id="4104" name="AutoShape 8"/>
              <p:cNvSpPr>
                <a:spLocks noChangeShapeType="1"/>
              </p:cNvSpPr>
              <p:nvPr/>
            </p:nvSpPr>
            <p:spPr bwMode="auto">
              <a:xfrm>
                <a:off x="8760" y="5550"/>
                <a:ext cx="0" cy="39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000"/>
              </a:p>
            </p:txBody>
          </p:sp>
          <p:sp>
            <p:nvSpPr>
              <p:cNvPr id="4103" name="AutoShape 7"/>
              <p:cNvSpPr>
                <a:spLocks noChangeShapeType="1"/>
              </p:cNvSpPr>
              <p:nvPr/>
            </p:nvSpPr>
            <p:spPr bwMode="auto">
              <a:xfrm flipH="1">
                <a:off x="7170" y="5940"/>
                <a:ext cx="159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000"/>
              </a:p>
            </p:txBody>
          </p:sp>
          <p:sp>
            <p:nvSpPr>
              <p:cNvPr id="4102" name="AutoShape 6"/>
              <p:cNvSpPr>
                <a:spLocks noChangeShapeType="1"/>
              </p:cNvSpPr>
              <p:nvPr/>
            </p:nvSpPr>
            <p:spPr bwMode="auto">
              <a:xfrm flipV="1">
                <a:off x="7170" y="4110"/>
                <a:ext cx="0" cy="183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000"/>
              </a:p>
            </p:txBody>
          </p:sp>
          <p:sp>
            <p:nvSpPr>
              <p:cNvPr id="4101" name="AutoShape 5"/>
              <p:cNvSpPr>
                <a:spLocks noChangeShapeType="1"/>
              </p:cNvSpPr>
              <p:nvPr/>
            </p:nvSpPr>
            <p:spPr bwMode="auto">
              <a:xfrm flipV="1">
                <a:off x="7170" y="4074"/>
                <a:ext cx="491" cy="3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000"/>
              </a:p>
            </p:txBody>
          </p:sp>
        </p:grpSp>
      </p:grpSp>
      <p:sp>
        <p:nvSpPr>
          <p:cNvPr id="20" name="TextBox 19"/>
          <p:cNvSpPr txBox="1"/>
          <p:nvPr/>
        </p:nvSpPr>
        <p:spPr>
          <a:xfrm>
            <a:off x="214282" y="2571744"/>
            <a:ext cx="3924857" cy="21605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Пока &lt;условие&gt; повторять</a:t>
            </a:r>
            <a:endParaRPr lang="ru-RU" sz="24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Нц</a:t>
            </a:r>
            <a:endParaRPr lang="ru-RU" sz="24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   &lt;тело цикла&gt;</a:t>
            </a:r>
            <a:endParaRPr lang="ru-RU" sz="24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Кц</a:t>
            </a:r>
            <a:endParaRPr lang="ru-RU" sz="24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7358082" y="3286124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000892" y="3214686"/>
            <a:ext cx="4283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143900" y="2214554"/>
            <a:ext cx="5485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46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произойдет в результате выполнения программы?</a:t>
            </a:r>
            <a:endParaRPr lang="ru-RU" sz="28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впереди не край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повторять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Нц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Шаг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поворот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Кц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073" name="Picture 1" descr="C:\Users\Пользователь\Desktop\Новая папка\Снимо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2062158"/>
            <a:ext cx="5321936" cy="4795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Нарисовать прямоугольную рамку по краю поля. Исходное положение ГРИС у левого края поля, направление – на восток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1225689"/>
            <a:ext cx="2528256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Программа Рамка</a:t>
            </a:r>
          </a:p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Нач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Сделай ЛИНИЯ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Поворот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Поворот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Поворот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Сделай ЛИНИЯ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Поворот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Поворот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Поворот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Сделай ЛИНИЯ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Поворот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Поворот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Поворот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Сделай ЛИНИЯ</a:t>
            </a:r>
          </a:p>
        </p:txBody>
      </p:sp>
      <p:grpSp>
        <p:nvGrpSpPr>
          <p:cNvPr id="2049" name="Group 1"/>
          <p:cNvGrpSpPr>
            <a:grpSpLocks/>
          </p:cNvGrpSpPr>
          <p:nvPr/>
        </p:nvGrpSpPr>
        <p:grpSpPr bwMode="auto">
          <a:xfrm>
            <a:off x="4214810" y="928371"/>
            <a:ext cx="4929190" cy="5715339"/>
            <a:chOff x="6585" y="1266"/>
            <a:chExt cx="3960" cy="9339"/>
          </a:xfrm>
        </p:grpSpPr>
        <p:sp>
          <p:nvSpPr>
            <p:cNvPr id="2050" name="Oval 2"/>
            <p:cNvSpPr>
              <a:spLocks noChangeArrowheads="1"/>
            </p:cNvSpPr>
            <p:nvPr/>
          </p:nvSpPr>
          <p:spPr bwMode="auto">
            <a:xfrm>
              <a:off x="6585" y="1266"/>
              <a:ext cx="1316" cy="67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начало</a:t>
              </a:r>
              <a:endPara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51" name="AutoShape 3"/>
            <p:cNvSpPr>
              <a:spLocks noChangeArrowheads="1"/>
            </p:cNvSpPr>
            <p:nvPr/>
          </p:nvSpPr>
          <p:spPr bwMode="auto">
            <a:xfrm>
              <a:off x="6690" y="2295"/>
              <a:ext cx="1230" cy="525"/>
            </a:xfrm>
            <a:prstGeom prst="flowChartPredefined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линия</a:t>
              </a:r>
              <a:endParaRPr kumimoji="0" lang="ru-RU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52" name="AutoShape 4"/>
            <p:cNvSpPr>
              <a:spLocks noChangeArrowheads="1"/>
            </p:cNvSpPr>
            <p:nvPr/>
          </p:nvSpPr>
          <p:spPr bwMode="auto">
            <a:xfrm>
              <a:off x="6690" y="3405"/>
              <a:ext cx="1095" cy="562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поворот</a:t>
              </a:r>
              <a:endPara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53" name="AutoShape 5"/>
            <p:cNvSpPr>
              <a:spLocks noChangeArrowheads="1"/>
            </p:cNvSpPr>
            <p:nvPr/>
          </p:nvSpPr>
          <p:spPr bwMode="auto">
            <a:xfrm>
              <a:off x="6690" y="4399"/>
              <a:ext cx="1095" cy="580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поворот</a:t>
              </a:r>
              <a:endPara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54" name="AutoShape 6"/>
            <p:cNvSpPr>
              <a:spLocks noChangeArrowheads="1"/>
            </p:cNvSpPr>
            <p:nvPr/>
          </p:nvSpPr>
          <p:spPr bwMode="auto">
            <a:xfrm>
              <a:off x="6690" y="5329"/>
              <a:ext cx="1095" cy="550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поворот</a:t>
              </a:r>
              <a:endPara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55" name="AutoShape 7"/>
            <p:cNvSpPr>
              <a:spLocks noChangeArrowheads="1"/>
            </p:cNvSpPr>
            <p:nvPr/>
          </p:nvSpPr>
          <p:spPr bwMode="auto">
            <a:xfrm>
              <a:off x="6690" y="7459"/>
              <a:ext cx="1095" cy="558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поворот</a:t>
              </a:r>
              <a:endPara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56" name="AutoShape 8"/>
            <p:cNvSpPr>
              <a:spLocks noChangeArrowheads="1"/>
            </p:cNvSpPr>
            <p:nvPr/>
          </p:nvSpPr>
          <p:spPr bwMode="auto">
            <a:xfrm>
              <a:off x="9210" y="4564"/>
              <a:ext cx="1095" cy="640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поворот</a:t>
              </a:r>
              <a:endPara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57" name="AutoShape 9"/>
            <p:cNvSpPr>
              <a:spLocks noChangeArrowheads="1"/>
            </p:cNvSpPr>
            <p:nvPr/>
          </p:nvSpPr>
          <p:spPr bwMode="auto">
            <a:xfrm>
              <a:off x="6690" y="8460"/>
              <a:ext cx="1095" cy="570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поворот</a:t>
              </a:r>
              <a:endPara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58" name="AutoShape 10"/>
            <p:cNvSpPr>
              <a:spLocks noChangeArrowheads="1"/>
            </p:cNvSpPr>
            <p:nvPr/>
          </p:nvSpPr>
          <p:spPr bwMode="auto">
            <a:xfrm>
              <a:off x="6690" y="9540"/>
              <a:ext cx="1095" cy="502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поворот</a:t>
              </a:r>
              <a:endPara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59" name="AutoShape 11"/>
            <p:cNvSpPr>
              <a:spLocks noChangeArrowheads="1"/>
            </p:cNvSpPr>
            <p:nvPr/>
          </p:nvSpPr>
          <p:spPr bwMode="auto">
            <a:xfrm>
              <a:off x="9210" y="5734"/>
              <a:ext cx="1095" cy="483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поворот</a:t>
              </a:r>
              <a:endPara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60" name="AutoShape 12"/>
            <p:cNvSpPr>
              <a:spLocks noChangeArrowheads="1"/>
            </p:cNvSpPr>
            <p:nvPr/>
          </p:nvSpPr>
          <p:spPr bwMode="auto">
            <a:xfrm>
              <a:off x="9210" y="3405"/>
              <a:ext cx="1095" cy="562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поворот</a:t>
              </a:r>
              <a:endPara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61" name="AutoShape 13"/>
            <p:cNvSpPr>
              <a:spLocks noChangeArrowheads="1"/>
            </p:cNvSpPr>
            <p:nvPr/>
          </p:nvSpPr>
          <p:spPr bwMode="auto">
            <a:xfrm>
              <a:off x="9210" y="6934"/>
              <a:ext cx="1230" cy="525"/>
            </a:xfrm>
            <a:prstGeom prst="flowChartPredefined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линия</a:t>
              </a:r>
              <a:endParaRPr kumimoji="0" lang="ru-RU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62" name="AutoShape 14"/>
            <p:cNvSpPr>
              <a:spLocks noChangeArrowheads="1"/>
            </p:cNvSpPr>
            <p:nvPr/>
          </p:nvSpPr>
          <p:spPr bwMode="auto">
            <a:xfrm>
              <a:off x="9210" y="2205"/>
              <a:ext cx="1230" cy="525"/>
            </a:xfrm>
            <a:prstGeom prst="flowChartPredefined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линия</a:t>
              </a:r>
              <a:endParaRPr kumimoji="0" lang="ru-RU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63" name="AutoShape 15"/>
            <p:cNvSpPr>
              <a:spLocks noChangeArrowheads="1"/>
            </p:cNvSpPr>
            <p:nvPr/>
          </p:nvSpPr>
          <p:spPr bwMode="auto">
            <a:xfrm>
              <a:off x="6690" y="6330"/>
              <a:ext cx="1230" cy="525"/>
            </a:xfrm>
            <a:prstGeom prst="flowChartPredefined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линия</a:t>
              </a:r>
              <a:endPara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64" name="Oval 16"/>
            <p:cNvSpPr>
              <a:spLocks noChangeArrowheads="1"/>
            </p:cNvSpPr>
            <p:nvPr/>
          </p:nvSpPr>
          <p:spPr bwMode="auto">
            <a:xfrm>
              <a:off x="9210" y="8340"/>
              <a:ext cx="1335" cy="69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конец</a:t>
              </a:r>
              <a:endPara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065" name="AutoShape 17"/>
            <p:cNvCxnSpPr>
              <a:cxnSpLocks noChangeShapeType="1"/>
            </p:cNvCxnSpPr>
            <p:nvPr/>
          </p:nvCxnSpPr>
          <p:spPr bwMode="auto">
            <a:xfrm>
              <a:off x="7275" y="1804"/>
              <a:ext cx="1" cy="49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066" name="AutoShape 18"/>
            <p:cNvCxnSpPr>
              <a:cxnSpLocks noChangeShapeType="1"/>
            </p:cNvCxnSpPr>
            <p:nvPr/>
          </p:nvCxnSpPr>
          <p:spPr bwMode="auto">
            <a:xfrm>
              <a:off x="7275" y="2820"/>
              <a:ext cx="1" cy="58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067" name="AutoShape 19"/>
            <p:cNvCxnSpPr>
              <a:cxnSpLocks noChangeShapeType="1"/>
            </p:cNvCxnSpPr>
            <p:nvPr/>
          </p:nvCxnSpPr>
          <p:spPr bwMode="auto">
            <a:xfrm>
              <a:off x="7276" y="3810"/>
              <a:ext cx="0" cy="58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068" name="AutoShape 20"/>
            <p:cNvCxnSpPr>
              <a:cxnSpLocks noChangeShapeType="1"/>
            </p:cNvCxnSpPr>
            <p:nvPr/>
          </p:nvCxnSpPr>
          <p:spPr bwMode="auto">
            <a:xfrm>
              <a:off x="7303" y="4867"/>
              <a:ext cx="1" cy="45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069" name="AutoShape 21"/>
            <p:cNvCxnSpPr>
              <a:cxnSpLocks noChangeShapeType="1"/>
            </p:cNvCxnSpPr>
            <p:nvPr/>
          </p:nvCxnSpPr>
          <p:spPr bwMode="auto">
            <a:xfrm>
              <a:off x="7277" y="5734"/>
              <a:ext cx="1" cy="59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070" name="AutoShape 22"/>
            <p:cNvCxnSpPr>
              <a:cxnSpLocks noChangeShapeType="1"/>
            </p:cNvCxnSpPr>
            <p:nvPr/>
          </p:nvCxnSpPr>
          <p:spPr bwMode="auto">
            <a:xfrm>
              <a:off x="7278" y="6934"/>
              <a:ext cx="1" cy="52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071" name="AutoShape 23"/>
            <p:cNvCxnSpPr>
              <a:cxnSpLocks noChangeShapeType="1"/>
            </p:cNvCxnSpPr>
            <p:nvPr/>
          </p:nvCxnSpPr>
          <p:spPr bwMode="auto">
            <a:xfrm>
              <a:off x="7275" y="7864"/>
              <a:ext cx="0" cy="59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072" name="AutoShape 24"/>
            <p:cNvCxnSpPr>
              <a:cxnSpLocks noChangeShapeType="1"/>
            </p:cNvCxnSpPr>
            <p:nvPr/>
          </p:nvCxnSpPr>
          <p:spPr bwMode="auto">
            <a:xfrm>
              <a:off x="7275" y="8865"/>
              <a:ext cx="0" cy="67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073" name="AutoShape 25"/>
            <p:cNvCxnSpPr>
              <a:cxnSpLocks noChangeShapeType="1"/>
            </p:cNvCxnSpPr>
            <p:nvPr/>
          </p:nvCxnSpPr>
          <p:spPr bwMode="auto">
            <a:xfrm>
              <a:off x="7275" y="9945"/>
              <a:ext cx="0" cy="66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74" name="AutoShape 26"/>
            <p:cNvCxnSpPr>
              <a:cxnSpLocks noChangeShapeType="1"/>
            </p:cNvCxnSpPr>
            <p:nvPr/>
          </p:nvCxnSpPr>
          <p:spPr bwMode="auto">
            <a:xfrm>
              <a:off x="7279" y="10605"/>
              <a:ext cx="1121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75" name="AutoShape 27"/>
            <p:cNvCxnSpPr>
              <a:cxnSpLocks noChangeShapeType="1"/>
            </p:cNvCxnSpPr>
            <p:nvPr/>
          </p:nvCxnSpPr>
          <p:spPr bwMode="auto">
            <a:xfrm flipV="1">
              <a:off x="8400" y="1804"/>
              <a:ext cx="0" cy="880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76" name="AutoShape 28"/>
            <p:cNvCxnSpPr>
              <a:cxnSpLocks noChangeShapeType="1"/>
            </p:cNvCxnSpPr>
            <p:nvPr/>
          </p:nvCxnSpPr>
          <p:spPr bwMode="auto">
            <a:xfrm>
              <a:off x="8400" y="1804"/>
              <a:ext cx="133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77" name="AutoShape 29"/>
            <p:cNvCxnSpPr>
              <a:cxnSpLocks noChangeShapeType="1"/>
            </p:cNvCxnSpPr>
            <p:nvPr/>
          </p:nvCxnSpPr>
          <p:spPr bwMode="auto">
            <a:xfrm>
              <a:off x="9735" y="1804"/>
              <a:ext cx="0" cy="40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078" name="AutoShape 30"/>
            <p:cNvCxnSpPr>
              <a:cxnSpLocks noChangeShapeType="1"/>
            </p:cNvCxnSpPr>
            <p:nvPr/>
          </p:nvCxnSpPr>
          <p:spPr bwMode="auto">
            <a:xfrm>
              <a:off x="9735" y="2730"/>
              <a:ext cx="0" cy="67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079" name="AutoShape 31"/>
            <p:cNvCxnSpPr>
              <a:cxnSpLocks noChangeShapeType="1"/>
            </p:cNvCxnSpPr>
            <p:nvPr/>
          </p:nvCxnSpPr>
          <p:spPr bwMode="auto">
            <a:xfrm>
              <a:off x="9735" y="3810"/>
              <a:ext cx="0" cy="75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080" name="AutoShape 32"/>
            <p:cNvCxnSpPr>
              <a:cxnSpLocks noChangeShapeType="1"/>
            </p:cNvCxnSpPr>
            <p:nvPr/>
          </p:nvCxnSpPr>
          <p:spPr bwMode="auto">
            <a:xfrm>
              <a:off x="9735" y="4969"/>
              <a:ext cx="0" cy="76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081" name="AutoShape 33"/>
            <p:cNvCxnSpPr>
              <a:cxnSpLocks noChangeShapeType="1"/>
            </p:cNvCxnSpPr>
            <p:nvPr/>
          </p:nvCxnSpPr>
          <p:spPr bwMode="auto">
            <a:xfrm>
              <a:off x="9735" y="6139"/>
              <a:ext cx="0" cy="79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082" name="AutoShape 34"/>
            <p:cNvCxnSpPr>
              <a:cxnSpLocks noChangeShapeType="1"/>
            </p:cNvCxnSpPr>
            <p:nvPr/>
          </p:nvCxnSpPr>
          <p:spPr bwMode="auto">
            <a:xfrm>
              <a:off x="9735" y="7459"/>
              <a:ext cx="0" cy="88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</p:grpSp>
      <p:pic>
        <p:nvPicPr>
          <p:cNvPr id="2084" name="Picture 36" descr="C:\Users\Пользователь\Desktop\Новая папка\Сним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129020"/>
            <a:ext cx="6429388" cy="57289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928802"/>
            <a:ext cx="4917436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Процедура ЛИНИЯ</a:t>
            </a:r>
          </a:p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Нач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впереди не край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повторять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Нц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шаг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Кц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кон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0482" name="Group 2"/>
          <p:cNvGrpSpPr>
            <a:grpSpLocks/>
          </p:cNvGrpSpPr>
          <p:nvPr/>
        </p:nvGrpSpPr>
        <p:grpSpPr bwMode="auto">
          <a:xfrm>
            <a:off x="4929190" y="500042"/>
            <a:ext cx="3581410" cy="5072098"/>
            <a:chOff x="6930" y="1368"/>
            <a:chExt cx="3390" cy="4767"/>
          </a:xfrm>
        </p:grpSpPr>
        <p:sp>
          <p:nvSpPr>
            <p:cNvPr id="20483" name="Oval 3"/>
            <p:cNvSpPr>
              <a:spLocks noChangeArrowheads="1"/>
            </p:cNvSpPr>
            <p:nvPr/>
          </p:nvSpPr>
          <p:spPr bwMode="auto">
            <a:xfrm>
              <a:off x="7268" y="1368"/>
              <a:ext cx="2908" cy="52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Нач ЛИНИЯ</a:t>
              </a:r>
              <a:endParaRPr kumimoji="0" lang="ru-RU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484" name="AutoShape 4"/>
            <p:cNvSpPr>
              <a:spLocks noChangeArrowheads="1"/>
            </p:cNvSpPr>
            <p:nvPr/>
          </p:nvSpPr>
          <p:spPr bwMode="auto">
            <a:xfrm>
              <a:off x="7425" y="2298"/>
              <a:ext cx="2160" cy="1260"/>
            </a:xfrm>
            <a:prstGeom prst="flowChartDecision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Впереди не край?</a:t>
              </a:r>
              <a:endParaRPr kumimoji="0" lang="ru-RU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485" name="AutoShape 5"/>
            <p:cNvSpPr>
              <a:spLocks noChangeArrowheads="1"/>
            </p:cNvSpPr>
            <p:nvPr/>
          </p:nvSpPr>
          <p:spPr bwMode="auto">
            <a:xfrm>
              <a:off x="7875" y="4035"/>
              <a:ext cx="1245" cy="615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шаг</a:t>
              </a:r>
              <a:endParaRPr kumimoji="0" lang="ru-RU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486" name="Oval 6"/>
            <p:cNvSpPr>
              <a:spLocks noChangeArrowheads="1"/>
            </p:cNvSpPr>
            <p:nvPr/>
          </p:nvSpPr>
          <p:spPr bwMode="auto">
            <a:xfrm>
              <a:off x="7133" y="5610"/>
              <a:ext cx="2975" cy="52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кон ЛИНИЯ</a:t>
              </a:r>
              <a:endParaRPr kumimoji="0" lang="ru-RU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0487" name="AutoShape 7"/>
            <p:cNvCxnSpPr>
              <a:cxnSpLocks noChangeShapeType="1"/>
            </p:cNvCxnSpPr>
            <p:nvPr/>
          </p:nvCxnSpPr>
          <p:spPr bwMode="auto">
            <a:xfrm>
              <a:off x="8520" y="1893"/>
              <a:ext cx="15" cy="40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0488" name="AutoShape 8"/>
            <p:cNvCxnSpPr>
              <a:cxnSpLocks noChangeShapeType="1"/>
            </p:cNvCxnSpPr>
            <p:nvPr/>
          </p:nvCxnSpPr>
          <p:spPr bwMode="auto">
            <a:xfrm>
              <a:off x="8520" y="3558"/>
              <a:ext cx="15" cy="47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0489" name="AutoShape 9"/>
            <p:cNvCxnSpPr>
              <a:cxnSpLocks noChangeShapeType="1"/>
            </p:cNvCxnSpPr>
            <p:nvPr/>
          </p:nvCxnSpPr>
          <p:spPr bwMode="auto">
            <a:xfrm>
              <a:off x="8520" y="4650"/>
              <a:ext cx="15" cy="34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490" name="AutoShape 10"/>
            <p:cNvCxnSpPr>
              <a:cxnSpLocks noChangeShapeType="1"/>
            </p:cNvCxnSpPr>
            <p:nvPr/>
          </p:nvCxnSpPr>
          <p:spPr bwMode="auto">
            <a:xfrm flipH="1">
              <a:off x="6930" y="4995"/>
              <a:ext cx="160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491" name="AutoShape 11"/>
            <p:cNvCxnSpPr>
              <a:cxnSpLocks noChangeShapeType="1"/>
            </p:cNvCxnSpPr>
            <p:nvPr/>
          </p:nvCxnSpPr>
          <p:spPr bwMode="auto">
            <a:xfrm flipV="1">
              <a:off x="6930" y="2130"/>
              <a:ext cx="1" cy="286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492" name="AutoShape 12"/>
            <p:cNvCxnSpPr>
              <a:cxnSpLocks noChangeShapeType="1"/>
            </p:cNvCxnSpPr>
            <p:nvPr/>
          </p:nvCxnSpPr>
          <p:spPr bwMode="auto">
            <a:xfrm>
              <a:off x="6930" y="2130"/>
              <a:ext cx="150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0493" name="AutoShape 13"/>
            <p:cNvCxnSpPr>
              <a:cxnSpLocks noChangeShapeType="1"/>
            </p:cNvCxnSpPr>
            <p:nvPr/>
          </p:nvCxnSpPr>
          <p:spPr bwMode="auto">
            <a:xfrm>
              <a:off x="9585" y="2925"/>
              <a:ext cx="60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494" name="AutoShape 14"/>
            <p:cNvCxnSpPr>
              <a:cxnSpLocks noChangeShapeType="1"/>
            </p:cNvCxnSpPr>
            <p:nvPr/>
          </p:nvCxnSpPr>
          <p:spPr bwMode="auto">
            <a:xfrm>
              <a:off x="10185" y="2925"/>
              <a:ext cx="0" cy="238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495" name="AutoShape 15"/>
            <p:cNvCxnSpPr>
              <a:cxnSpLocks noChangeShapeType="1"/>
            </p:cNvCxnSpPr>
            <p:nvPr/>
          </p:nvCxnSpPr>
          <p:spPr bwMode="auto">
            <a:xfrm flipH="1">
              <a:off x="8535" y="5310"/>
              <a:ext cx="165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0496" name="AutoShape 16"/>
            <p:cNvCxnSpPr>
              <a:cxnSpLocks noChangeShapeType="1"/>
            </p:cNvCxnSpPr>
            <p:nvPr/>
          </p:nvCxnSpPr>
          <p:spPr bwMode="auto">
            <a:xfrm>
              <a:off x="8535" y="5310"/>
              <a:ext cx="0" cy="3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20497" name="Text Box 17"/>
            <p:cNvSpPr txBox="1">
              <a:spLocks noChangeArrowheads="1"/>
            </p:cNvSpPr>
            <p:nvPr/>
          </p:nvSpPr>
          <p:spPr bwMode="auto">
            <a:xfrm>
              <a:off x="8670" y="3480"/>
              <a:ext cx="585" cy="4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да</a:t>
              </a:r>
              <a:endParaRPr kumimoji="0" lang="ru-RU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498" name="Text Box 18"/>
            <p:cNvSpPr txBox="1">
              <a:spLocks noChangeArrowheads="1"/>
            </p:cNvSpPr>
            <p:nvPr/>
          </p:nvSpPr>
          <p:spPr bwMode="auto">
            <a:xfrm>
              <a:off x="9585" y="2298"/>
              <a:ext cx="735" cy="4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нет</a:t>
              </a:r>
              <a:endParaRPr kumimoji="0" lang="ru-RU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46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Расчертим поле горизонтальными линиями. ГРИС находится в верхнем левом угле, направление - на юг.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1928802"/>
            <a:ext cx="4654223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Процедура ВОЗВРАТ</a:t>
            </a:r>
          </a:p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Нач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Поворот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поворот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Пока впереди не край повторять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Нц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Прыжок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Кц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Поворот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1528" name="Group 24"/>
          <p:cNvGrpSpPr>
            <a:grpSpLocks/>
          </p:cNvGrpSpPr>
          <p:nvPr/>
        </p:nvGrpSpPr>
        <p:grpSpPr bwMode="auto">
          <a:xfrm>
            <a:off x="4714876" y="1071546"/>
            <a:ext cx="3867159" cy="5572164"/>
            <a:chOff x="6810" y="1265"/>
            <a:chExt cx="4065" cy="7035"/>
          </a:xfrm>
        </p:grpSpPr>
        <p:cxnSp>
          <p:nvCxnSpPr>
            <p:cNvPr id="21529" name="AutoShape 25"/>
            <p:cNvCxnSpPr>
              <a:cxnSpLocks noChangeShapeType="1"/>
            </p:cNvCxnSpPr>
            <p:nvPr/>
          </p:nvCxnSpPr>
          <p:spPr bwMode="auto">
            <a:xfrm>
              <a:off x="8640" y="6035"/>
              <a:ext cx="0" cy="24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grpSp>
          <p:nvGrpSpPr>
            <p:cNvPr id="21530" name="Group 26"/>
            <p:cNvGrpSpPr>
              <a:grpSpLocks/>
            </p:cNvGrpSpPr>
            <p:nvPr/>
          </p:nvGrpSpPr>
          <p:grpSpPr bwMode="auto">
            <a:xfrm>
              <a:off x="6810" y="1265"/>
              <a:ext cx="4065" cy="7035"/>
              <a:chOff x="6810" y="1275"/>
              <a:chExt cx="4065" cy="7035"/>
            </a:xfrm>
          </p:grpSpPr>
          <p:sp>
            <p:nvSpPr>
              <p:cNvPr id="21531" name="Oval 27"/>
              <p:cNvSpPr>
                <a:spLocks noChangeArrowheads="1"/>
              </p:cNvSpPr>
              <p:nvPr/>
            </p:nvSpPr>
            <p:spPr bwMode="auto">
              <a:xfrm>
                <a:off x="7110" y="1275"/>
                <a:ext cx="3081" cy="630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000" b="0" i="0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Нач</a:t>
                </a:r>
                <a:r>
                  <a:rPr kumimoji="0" lang="ru-RU" sz="2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 ВОЗВРАТ</a:t>
                </a:r>
                <a:endParaRPr kumimoji="0" lang="ru-RU" sz="3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532" name="AutoShape 28"/>
              <p:cNvSpPr>
                <a:spLocks noChangeArrowheads="1"/>
              </p:cNvSpPr>
              <p:nvPr/>
            </p:nvSpPr>
            <p:spPr bwMode="auto">
              <a:xfrm>
                <a:off x="7950" y="2205"/>
                <a:ext cx="1215" cy="495"/>
              </a:xfrm>
              <a:prstGeom prst="flowChartProcess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поворот</a:t>
                </a:r>
                <a:endParaRPr kumimoji="0" lang="ru-RU" sz="3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533" name="AutoShape 29"/>
              <p:cNvSpPr>
                <a:spLocks noChangeArrowheads="1"/>
              </p:cNvSpPr>
              <p:nvPr/>
            </p:nvSpPr>
            <p:spPr bwMode="auto">
              <a:xfrm>
                <a:off x="7950" y="3060"/>
                <a:ext cx="1215" cy="495"/>
              </a:xfrm>
              <a:prstGeom prst="flowChartProcess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поворот</a:t>
                </a:r>
                <a:endParaRPr kumimoji="0" lang="ru-RU" sz="3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534" name="AutoShape 30"/>
              <p:cNvSpPr>
                <a:spLocks noChangeArrowheads="1"/>
              </p:cNvSpPr>
              <p:nvPr/>
            </p:nvSpPr>
            <p:spPr bwMode="auto">
              <a:xfrm>
                <a:off x="8070" y="6855"/>
                <a:ext cx="1215" cy="495"/>
              </a:xfrm>
              <a:prstGeom prst="flowChartProcess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поворот</a:t>
                </a:r>
                <a:endParaRPr kumimoji="0" lang="ru-RU" sz="3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535" name="AutoShape 31"/>
              <p:cNvSpPr>
                <a:spLocks noChangeArrowheads="1"/>
              </p:cNvSpPr>
              <p:nvPr/>
            </p:nvSpPr>
            <p:spPr bwMode="auto">
              <a:xfrm>
                <a:off x="8070" y="5550"/>
                <a:ext cx="1215" cy="495"/>
              </a:xfrm>
              <a:prstGeom prst="flowChartProcess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прыжок</a:t>
                </a:r>
                <a:endParaRPr kumimoji="0" lang="ru-RU" sz="3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536" name="AutoShape 32"/>
              <p:cNvSpPr>
                <a:spLocks noChangeArrowheads="1"/>
              </p:cNvSpPr>
              <p:nvPr/>
            </p:nvSpPr>
            <p:spPr bwMode="auto">
              <a:xfrm>
                <a:off x="6810" y="3780"/>
                <a:ext cx="3529" cy="1380"/>
              </a:xfrm>
              <a:prstGeom prst="flowChartDecision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Пока впереди не край</a:t>
                </a:r>
                <a:endParaRPr kumimoji="0" lang="ru-RU" sz="3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537" name="Oval 33"/>
              <p:cNvSpPr>
                <a:spLocks noChangeArrowheads="1"/>
              </p:cNvSpPr>
              <p:nvPr/>
            </p:nvSpPr>
            <p:spPr bwMode="auto">
              <a:xfrm>
                <a:off x="7110" y="7680"/>
                <a:ext cx="3304" cy="630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кон ВОЗВРАТ</a:t>
                </a:r>
                <a:endParaRPr kumimoji="0" lang="ru-RU" sz="3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538" name="Text Box 34"/>
              <p:cNvSpPr txBox="1">
                <a:spLocks noChangeArrowheads="1"/>
              </p:cNvSpPr>
              <p:nvPr/>
            </p:nvSpPr>
            <p:spPr bwMode="auto">
              <a:xfrm>
                <a:off x="9165" y="5010"/>
                <a:ext cx="735" cy="43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да</a:t>
                </a:r>
                <a:endParaRPr kumimoji="0" lang="ru-RU" sz="3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539" name="Text Box 35"/>
              <p:cNvSpPr txBox="1">
                <a:spLocks noChangeArrowheads="1"/>
              </p:cNvSpPr>
              <p:nvPr/>
            </p:nvSpPr>
            <p:spPr bwMode="auto">
              <a:xfrm>
                <a:off x="10140" y="3705"/>
                <a:ext cx="735" cy="43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нет</a:t>
                </a:r>
                <a:endParaRPr kumimoji="0" lang="ru-RU" sz="36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21540" name="AutoShape 36"/>
              <p:cNvCxnSpPr>
                <a:cxnSpLocks noChangeShapeType="1"/>
              </p:cNvCxnSpPr>
              <p:nvPr/>
            </p:nvCxnSpPr>
            <p:spPr bwMode="auto">
              <a:xfrm>
                <a:off x="8535" y="1905"/>
                <a:ext cx="15" cy="30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1541" name="AutoShape 37"/>
              <p:cNvCxnSpPr>
                <a:cxnSpLocks noChangeShapeType="1"/>
              </p:cNvCxnSpPr>
              <p:nvPr/>
            </p:nvCxnSpPr>
            <p:spPr bwMode="auto">
              <a:xfrm>
                <a:off x="8550" y="2700"/>
                <a:ext cx="0" cy="36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1542" name="AutoShape 38"/>
              <p:cNvCxnSpPr>
                <a:cxnSpLocks noChangeShapeType="1"/>
              </p:cNvCxnSpPr>
              <p:nvPr/>
            </p:nvCxnSpPr>
            <p:spPr bwMode="auto">
              <a:xfrm flipH="1">
                <a:off x="8625" y="3555"/>
                <a:ext cx="15" cy="22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1543" name="AutoShape 39"/>
              <p:cNvCxnSpPr>
                <a:cxnSpLocks noChangeShapeType="1"/>
              </p:cNvCxnSpPr>
              <p:nvPr/>
            </p:nvCxnSpPr>
            <p:spPr bwMode="auto">
              <a:xfrm>
                <a:off x="8640" y="5160"/>
                <a:ext cx="0" cy="39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1544" name="AutoShape 40"/>
              <p:cNvCxnSpPr>
                <a:cxnSpLocks noChangeShapeType="1"/>
              </p:cNvCxnSpPr>
              <p:nvPr/>
            </p:nvCxnSpPr>
            <p:spPr bwMode="auto">
              <a:xfrm>
                <a:off x="8640" y="7350"/>
                <a:ext cx="0" cy="33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1545" name="AutoShape 41"/>
              <p:cNvCxnSpPr>
                <a:cxnSpLocks noChangeShapeType="1"/>
              </p:cNvCxnSpPr>
              <p:nvPr/>
            </p:nvCxnSpPr>
            <p:spPr bwMode="auto">
              <a:xfrm flipH="1">
                <a:off x="6810" y="6285"/>
                <a:ext cx="183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21546" name="AutoShape 42"/>
              <p:cNvCxnSpPr>
                <a:cxnSpLocks noChangeShapeType="1"/>
              </p:cNvCxnSpPr>
              <p:nvPr/>
            </p:nvCxnSpPr>
            <p:spPr bwMode="auto">
              <a:xfrm flipV="1">
                <a:off x="6810" y="3780"/>
                <a:ext cx="0" cy="250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21547" name="AutoShape 43"/>
              <p:cNvCxnSpPr>
                <a:cxnSpLocks noChangeShapeType="1"/>
              </p:cNvCxnSpPr>
              <p:nvPr/>
            </p:nvCxnSpPr>
            <p:spPr bwMode="auto">
              <a:xfrm>
                <a:off x="6810" y="3705"/>
                <a:ext cx="172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1548" name="AutoShape 44"/>
              <p:cNvCxnSpPr>
                <a:cxnSpLocks noChangeShapeType="1"/>
              </p:cNvCxnSpPr>
              <p:nvPr/>
            </p:nvCxnSpPr>
            <p:spPr bwMode="auto">
              <a:xfrm>
                <a:off x="10185" y="4485"/>
                <a:ext cx="435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21549" name="AutoShape 45"/>
              <p:cNvCxnSpPr>
                <a:cxnSpLocks noChangeShapeType="1"/>
              </p:cNvCxnSpPr>
              <p:nvPr/>
            </p:nvCxnSpPr>
            <p:spPr bwMode="auto">
              <a:xfrm>
                <a:off x="10620" y="4485"/>
                <a:ext cx="0" cy="205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21550" name="AutoShape 46"/>
              <p:cNvCxnSpPr>
                <a:cxnSpLocks noChangeShapeType="1"/>
              </p:cNvCxnSpPr>
              <p:nvPr/>
            </p:nvCxnSpPr>
            <p:spPr bwMode="auto">
              <a:xfrm flipH="1">
                <a:off x="8640" y="6540"/>
                <a:ext cx="198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21551" name="AutoShape 47"/>
              <p:cNvCxnSpPr>
                <a:cxnSpLocks noChangeShapeType="1"/>
              </p:cNvCxnSpPr>
              <p:nvPr/>
            </p:nvCxnSpPr>
            <p:spPr bwMode="auto">
              <a:xfrm>
                <a:off x="8640" y="6540"/>
                <a:ext cx="0" cy="24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</p:grpSp>
      </p:grpSp>
      <p:pic>
        <p:nvPicPr>
          <p:cNvPr id="21552" name="Picture 48" descr="C:\Users\Пользователь\Desktop\Новая папка\Снимок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781050"/>
            <a:ext cx="6858000" cy="6076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1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11156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Основная программа: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928670"/>
            <a:ext cx="3264933" cy="6001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Программа Разлиновка</a:t>
            </a:r>
          </a:p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Нач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Поворот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Поворот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Поворот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Пока впереди не край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повторять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Нц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Поворот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Сделай ЛИНИЯ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Сделай ВОЗВРАТ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Прыжок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Кц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Поворот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Сделай ЛИНИЯ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кон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4500562" y="571480"/>
            <a:ext cx="3857652" cy="5546745"/>
            <a:chOff x="6690" y="1318"/>
            <a:chExt cx="4245" cy="8327"/>
          </a:xfrm>
        </p:grpSpPr>
        <p:sp>
          <p:nvSpPr>
            <p:cNvPr id="22531" name="Oval 3"/>
            <p:cNvSpPr>
              <a:spLocks noChangeArrowheads="1"/>
            </p:cNvSpPr>
            <p:nvPr/>
          </p:nvSpPr>
          <p:spPr bwMode="auto">
            <a:xfrm>
              <a:off x="7725" y="1318"/>
              <a:ext cx="1920" cy="69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начало</a:t>
              </a:r>
              <a:endParaRPr kumimoji="0" lang="ru-RU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532" name="AutoShape 4"/>
            <p:cNvSpPr>
              <a:spLocks noChangeArrowheads="1"/>
            </p:cNvSpPr>
            <p:nvPr/>
          </p:nvSpPr>
          <p:spPr bwMode="auto">
            <a:xfrm>
              <a:off x="6769" y="2460"/>
              <a:ext cx="3537" cy="1325"/>
            </a:xfrm>
            <a:prstGeom prst="flowChartDecision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впереди не край?</a:t>
              </a:r>
              <a:endPara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533" name="AutoShape 5"/>
            <p:cNvSpPr>
              <a:spLocks noChangeArrowheads="1"/>
            </p:cNvSpPr>
            <p:nvPr/>
          </p:nvSpPr>
          <p:spPr bwMode="auto">
            <a:xfrm>
              <a:off x="7605" y="4170"/>
              <a:ext cx="2175" cy="510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поворот</a:t>
              </a:r>
              <a:endParaRPr kumimoji="0" lang="ru-RU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534" name="AutoShape 6"/>
            <p:cNvSpPr>
              <a:spLocks noChangeArrowheads="1"/>
            </p:cNvSpPr>
            <p:nvPr/>
          </p:nvSpPr>
          <p:spPr bwMode="auto">
            <a:xfrm>
              <a:off x="7725" y="6720"/>
              <a:ext cx="2175" cy="510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прыжок</a:t>
              </a:r>
              <a:endParaRPr kumimoji="0" lang="ru-RU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535" name="AutoShape 7"/>
            <p:cNvSpPr>
              <a:spLocks noChangeArrowheads="1"/>
            </p:cNvSpPr>
            <p:nvPr/>
          </p:nvSpPr>
          <p:spPr bwMode="auto">
            <a:xfrm>
              <a:off x="7725" y="8130"/>
              <a:ext cx="2175" cy="510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поворот</a:t>
              </a:r>
              <a:endParaRPr kumimoji="0" lang="ru-RU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536" name="AutoShape 8"/>
            <p:cNvSpPr>
              <a:spLocks noChangeArrowheads="1"/>
            </p:cNvSpPr>
            <p:nvPr/>
          </p:nvSpPr>
          <p:spPr bwMode="auto">
            <a:xfrm>
              <a:off x="7605" y="5025"/>
              <a:ext cx="2370" cy="510"/>
            </a:xfrm>
            <a:prstGeom prst="flowChartPredefined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ЛИНИЯ</a:t>
              </a:r>
              <a:endParaRPr kumimoji="0" lang="ru-RU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537" name="AutoShape 9"/>
            <p:cNvSpPr>
              <a:spLocks noChangeArrowheads="1"/>
            </p:cNvSpPr>
            <p:nvPr/>
          </p:nvSpPr>
          <p:spPr bwMode="auto">
            <a:xfrm>
              <a:off x="7605" y="5895"/>
              <a:ext cx="2370" cy="510"/>
            </a:xfrm>
            <a:prstGeom prst="flowChartPredefined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ВОЗВРАТ</a:t>
              </a:r>
              <a:endParaRPr kumimoji="0" lang="ru-RU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538" name="Oval 10"/>
            <p:cNvSpPr>
              <a:spLocks noChangeArrowheads="1"/>
            </p:cNvSpPr>
            <p:nvPr/>
          </p:nvSpPr>
          <p:spPr bwMode="auto">
            <a:xfrm>
              <a:off x="7860" y="8955"/>
              <a:ext cx="1920" cy="69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конец</a:t>
              </a:r>
              <a:endParaRPr kumimoji="0" lang="ru-RU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2539" name="AutoShape 11"/>
            <p:cNvCxnSpPr>
              <a:cxnSpLocks noChangeShapeType="1"/>
            </p:cNvCxnSpPr>
            <p:nvPr/>
          </p:nvCxnSpPr>
          <p:spPr bwMode="auto">
            <a:xfrm>
              <a:off x="8595" y="2008"/>
              <a:ext cx="0" cy="45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2540" name="AutoShape 12"/>
            <p:cNvCxnSpPr>
              <a:cxnSpLocks noChangeShapeType="1"/>
            </p:cNvCxnSpPr>
            <p:nvPr/>
          </p:nvCxnSpPr>
          <p:spPr bwMode="auto">
            <a:xfrm>
              <a:off x="8595" y="3675"/>
              <a:ext cx="0" cy="49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2541" name="AutoShape 13"/>
            <p:cNvCxnSpPr>
              <a:cxnSpLocks noChangeShapeType="1"/>
            </p:cNvCxnSpPr>
            <p:nvPr/>
          </p:nvCxnSpPr>
          <p:spPr bwMode="auto">
            <a:xfrm>
              <a:off x="8595" y="4680"/>
              <a:ext cx="0" cy="34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2542" name="AutoShape 14"/>
            <p:cNvCxnSpPr>
              <a:cxnSpLocks noChangeShapeType="1"/>
            </p:cNvCxnSpPr>
            <p:nvPr/>
          </p:nvCxnSpPr>
          <p:spPr bwMode="auto">
            <a:xfrm>
              <a:off x="8715" y="5535"/>
              <a:ext cx="30" cy="36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2543" name="AutoShape 15"/>
            <p:cNvCxnSpPr>
              <a:cxnSpLocks noChangeShapeType="1"/>
            </p:cNvCxnSpPr>
            <p:nvPr/>
          </p:nvCxnSpPr>
          <p:spPr bwMode="auto">
            <a:xfrm>
              <a:off x="8715" y="6405"/>
              <a:ext cx="0" cy="31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2544" name="AutoShape 16"/>
            <p:cNvCxnSpPr>
              <a:cxnSpLocks noChangeShapeType="1"/>
            </p:cNvCxnSpPr>
            <p:nvPr/>
          </p:nvCxnSpPr>
          <p:spPr bwMode="auto">
            <a:xfrm>
              <a:off x="8835" y="7230"/>
              <a:ext cx="0" cy="33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2545" name="AutoShape 17"/>
            <p:cNvCxnSpPr>
              <a:cxnSpLocks noChangeShapeType="1"/>
            </p:cNvCxnSpPr>
            <p:nvPr/>
          </p:nvCxnSpPr>
          <p:spPr bwMode="auto">
            <a:xfrm flipH="1">
              <a:off x="6690" y="7560"/>
              <a:ext cx="214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2546" name="AutoShape 18"/>
            <p:cNvCxnSpPr>
              <a:cxnSpLocks noChangeShapeType="1"/>
            </p:cNvCxnSpPr>
            <p:nvPr/>
          </p:nvCxnSpPr>
          <p:spPr bwMode="auto">
            <a:xfrm flipV="1">
              <a:off x="6690" y="2385"/>
              <a:ext cx="0" cy="517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2547" name="AutoShape 19"/>
            <p:cNvCxnSpPr>
              <a:cxnSpLocks noChangeShapeType="1"/>
            </p:cNvCxnSpPr>
            <p:nvPr/>
          </p:nvCxnSpPr>
          <p:spPr bwMode="auto">
            <a:xfrm>
              <a:off x="6690" y="2385"/>
              <a:ext cx="178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2548" name="AutoShape 20"/>
            <p:cNvCxnSpPr>
              <a:cxnSpLocks noChangeShapeType="1"/>
            </p:cNvCxnSpPr>
            <p:nvPr/>
          </p:nvCxnSpPr>
          <p:spPr bwMode="auto">
            <a:xfrm>
              <a:off x="10350" y="3090"/>
              <a:ext cx="58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2549" name="AutoShape 21"/>
            <p:cNvCxnSpPr>
              <a:cxnSpLocks noChangeShapeType="1"/>
            </p:cNvCxnSpPr>
            <p:nvPr/>
          </p:nvCxnSpPr>
          <p:spPr bwMode="auto">
            <a:xfrm>
              <a:off x="10935" y="3090"/>
              <a:ext cx="0" cy="465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2550" name="AutoShape 22"/>
            <p:cNvCxnSpPr>
              <a:cxnSpLocks noChangeShapeType="1"/>
            </p:cNvCxnSpPr>
            <p:nvPr/>
          </p:nvCxnSpPr>
          <p:spPr bwMode="auto">
            <a:xfrm flipH="1">
              <a:off x="8835" y="7740"/>
              <a:ext cx="210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2551" name="AutoShape 23"/>
            <p:cNvCxnSpPr>
              <a:cxnSpLocks noChangeShapeType="1"/>
            </p:cNvCxnSpPr>
            <p:nvPr/>
          </p:nvCxnSpPr>
          <p:spPr bwMode="auto">
            <a:xfrm>
              <a:off x="8835" y="7740"/>
              <a:ext cx="0" cy="39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2552" name="AutoShape 24"/>
            <p:cNvCxnSpPr>
              <a:cxnSpLocks noChangeShapeType="1"/>
            </p:cNvCxnSpPr>
            <p:nvPr/>
          </p:nvCxnSpPr>
          <p:spPr bwMode="auto">
            <a:xfrm>
              <a:off x="8835" y="8640"/>
              <a:ext cx="0" cy="31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22553" name="Text Box 25"/>
            <p:cNvSpPr txBox="1">
              <a:spLocks noChangeArrowheads="1"/>
            </p:cNvSpPr>
            <p:nvPr/>
          </p:nvSpPr>
          <p:spPr bwMode="auto">
            <a:xfrm>
              <a:off x="8985" y="3675"/>
              <a:ext cx="570" cy="4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да</a:t>
              </a:r>
              <a:endParaRPr kumimoji="0" lang="ru-RU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554" name="Text Box 26"/>
            <p:cNvSpPr txBox="1">
              <a:spLocks noChangeArrowheads="1"/>
            </p:cNvSpPr>
            <p:nvPr/>
          </p:nvSpPr>
          <p:spPr bwMode="auto">
            <a:xfrm>
              <a:off x="10110" y="2460"/>
              <a:ext cx="825" cy="4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нет</a:t>
              </a:r>
              <a:endParaRPr kumimoji="0" lang="ru-RU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154</TotalTime>
  <Words>372</Words>
  <Application>Microsoft Office PowerPoint</Application>
  <PresentationFormat>Экран (4:3)</PresentationFormat>
  <Paragraphs>147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Эркер</vt:lpstr>
      <vt:lpstr>Циклические алгоритмы</vt:lpstr>
      <vt:lpstr>Блок-схемы алгоритмов</vt:lpstr>
      <vt:lpstr>Задача: Нарисовать горизонтальную линию через весь экран</vt:lpstr>
      <vt:lpstr>Программа цикла:</vt:lpstr>
      <vt:lpstr>Что произойдет в результате выполнения программы?</vt:lpstr>
      <vt:lpstr>Нарисовать прямоугольную рамку по краю поля. Исходное положение ГРИС у левого края поля, направление – на восток.</vt:lpstr>
      <vt:lpstr>Слайд 7</vt:lpstr>
      <vt:lpstr>Расчертим поле горизонтальными линиями. ГРИС находится в верхнем левом угле, направление - на юг.</vt:lpstr>
      <vt:lpstr>Основная программа:</vt:lpstr>
      <vt:lpstr>Задание:</vt:lpstr>
      <vt:lpstr>Домашнее задание:</vt:lpstr>
      <vt:lpstr>Источники: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Циклические алгоритмы</dc:title>
  <dc:creator>USER</dc:creator>
  <cp:lastModifiedBy>1</cp:lastModifiedBy>
  <cp:revision>18</cp:revision>
  <dcterms:created xsi:type="dcterms:W3CDTF">2016-02-09T04:58:12Z</dcterms:created>
  <dcterms:modified xsi:type="dcterms:W3CDTF">2018-04-25T05:56:44Z</dcterms:modified>
</cp:coreProperties>
</file>