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3" r:id="rId12"/>
    <p:sldId id="272" r:id="rId13"/>
    <p:sldId id="274" r:id="rId14"/>
    <p:sldId id="275" r:id="rId15"/>
    <p:sldId id="277" r:id="rId16"/>
    <p:sldId id="276" r:id="rId17"/>
    <p:sldId id="278" r:id="rId18"/>
    <p:sldId id="281" r:id="rId19"/>
    <p:sldId id="279" r:id="rId20"/>
    <p:sldId id="280" r:id="rId21"/>
    <p:sldId id="282" r:id="rId22"/>
    <p:sldId id="283" r:id="rId23"/>
    <p:sldId id="284" r:id="rId24"/>
    <p:sldId id="285" r:id="rId25"/>
    <p:sldId id="298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7" r:id="rId35"/>
    <p:sldId id="294" r:id="rId36"/>
    <p:sldId id="295" r:id="rId37"/>
    <p:sldId id="296" r:id="rId38"/>
    <p:sldId id="299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94EB-4835-4BCA-81FD-9821904A6D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1CCEA-66F9-451C-B374-D7942A4DB2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F3858-D04C-4005-8299-FE87E91D20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F6DA0-25E0-4386-86EB-2BD6E276CD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AAE2D-CB5A-404C-99F6-9CCD552D172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F6702-236B-44DE-BFE8-0D5F30C452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061F5-C34E-4B3A-A75C-B8E42DB4312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A9544-0AE3-481D-AF2E-9F52C0B379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EEAB7B-F520-49C6-8C69-F14C85DB2E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F013C-E14A-4066-9D95-00519984C1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3ACB7-19D8-44FC-8CA4-7F72679167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0213DC-6714-4EB7-98FD-CE8DC670143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474788" y="2079625"/>
            <a:ext cx="576103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7200" b="1">
                <a:solidFill>
                  <a:srgbClr val="FF3300"/>
                </a:solidFill>
              </a:rPr>
              <a:t>Системы счисления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50825" y="1025525"/>
            <a:ext cx="8642350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“Римские” цифры-буквы C (100), D (500), M (1000) – это первые буквы </a:t>
            </a:r>
            <a:r>
              <a:rPr lang="ru-RU" sz="2800" i="1"/>
              <a:t>французских</a:t>
            </a:r>
            <a:r>
              <a:rPr lang="ru-RU" sz="2800"/>
              <a:t> слов </a:t>
            </a:r>
            <a:r>
              <a:rPr lang="ru-RU" sz="2800" i="1"/>
              <a:t>cent</a:t>
            </a:r>
            <a:r>
              <a:rPr lang="ru-RU" sz="2800"/>
              <a:t> (сто), </a:t>
            </a:r>
            <a:r>
              <a:rPr lang="ru-RU" sz="2800" i="1"/>
              <a:t>demi </a:t>
            </a:r>
            <a:r>
              <a:rPr lang="ru-RU" sz="2800"/>
              <a:t>(половина) и </a:t>
            </a:r>
            <a:r>
              <a:rPr lang="ru-RU" sz="2800" i="1"/>
              <a:t>mille</a:t>
            </a:r>
            <a:r>
              <a:rPr lang="ru-RU" sz="2800"/>
              <a:t> (ныне тысяча, в XIV веке означало просто “много”, ср. русское </a:t>
            </a:r>
            <a:r>
              <a:rPr lang="ru-RU" sz="2800" i="1"/>
              <a:t>тьма</a:t>
            </a:r>
            <a:r>
              <a:rPr lang="ru-RU" sz="2800"/>
              <a:t> = 10000) и появились они </a:t>
            </a:r>
            <a:r>
              <a:rPr lang="ru-RU" sz="2800" i="1"/>
              <a:t>не ранее </a:t>
            </a:r>
            <a:r>
              <a:rPr lang="ru-RU" sz="2800"/>
              <a:t>XV века (первая папская энциклика, датированная от “Рождества Христова”, MCDXXXI, т.е. 1431 г.), тогда же и L приобрело значение 50 вместо 40. Это была безнадежная попытка путем приведения системы римских цифр к </a:t>
            </a:r>
            <a:r>
              <a:rPr lang="ru-RU" sz="2800" i="1"/>
              <a:t>подобию десятиричной системы</a:t>
            </a:r>
            <a:r>
              <a:rPr lang="ru-RU" sz="2800"/>
              <a:t> сделать их конкурентоспособными по сравнению с арабскими. </a:t>
            </a:r>
          </a:p>
          <a:p>
            <a:pPr algn="ctr"/>
            <a:r>
              <a:rPr lang="ru-RU" sz="2800" i="1">
                <a:solidFill>
                  <a:srgbClr val="FF3300"/>
                </a:solidFill>
              </a:rPr>
              <a:t>Нуля среди римских цифр никогда не было.</a:t>
            </a:r>
            <a:r>
              <a:rPr lang="ru-RU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79388" y="1700213"/>
            <a:ext cx="87852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/>
              <a:t>Комбинация четверичной и пятиричной систем проявляется в том, что первая “новая единица” V отражает наименьший цикл (5), но появляется при отображении числа 4 (IV). “Скачок” от системы, кратной двум, к системе, кратной пяти происходит на цифре 9, которая именно поэтому во всех западноевропейских языках называется “новой” (лат. </a:t>
            </a:r>
            <a:r>
              <a:rPr lang="ru-RU" sz="2800" b="1" i="1"/>
              <a:t>nona</a:t>
            </a:r>
            <a:r>
              <a:rPr lang="ru-RU" sz="2800" b="1"/>
              <a:t>, англ. </a:t>
            </a:r>
            <a:r>
              <a:rPr lang="ru-RU" sz="2800" b="1" i="1"/>
              <a:t>nine</a:t>
            </a:r>
            <a:r>
              <a:rPr lang="ru-RU" sz="2800" b="1"/>
              <a:t>, фр.</a:t>
            </a:r>
            <a:r>
              <a:rPr lang="ru-RU" sz="2800" b="1" i="1"/>
              <a:t> neuf</a:t>
            </a:r>
            <a:r>
              <a:rPr lang="ru-RU" sz="2800" b="1"/>
              <a:t> и т. п.), а в балтославянских – “чудесной”: </a:t>
            </a:r>
            <a:r>
              <a:rPr lang="ru-RU" sz="2800" b="1" i="1"/>
              <a:t>девять</a:t>
            </a:r>
            <a:r>
              <a:rPr lang="ru-RU" sz="2800" b="1"/>
              <a:t>, лит. </a:t>
            </a:r>
            <a:r>
              <a:rPr lang="ru-RU" sz="2800" b="1" i="1"/>
              <a:t>devyni</a:t>
            </a:r>
            <a:r>
              <a:rPr lang="ru-RU" sz="2800" b="1"/>
              <a:t>- от “диво”.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7950" y="1079500"/>
            <a:ext cx="8964613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Переход от восьмиричной к десятиричной систенме на Руси оставил след и в слове </a:t>
            </a:r>
            <a:r>
              <a:rPr lang="ru-RU" sz="2800" b="1" i="1"/>
              <a:t>девяносто</a:t>
            </a:r>
            <a:r>
              <a:rPr lang="ru-RU" sz="2800" b="1"/>
              <a:t>. </a:t>
            </a:r>
            <a:r>
              <a:rPr lang="ru-RU" sz="2800" b="1" i="1"/>
              <a:t>Сто - слово, однокоренное с сыт, насыщение, и также изначально обозначало "конец счета", то есть не число 100, а число 5, ср. с фр. cinq (5), ит. cinque, наряду с фр. cent, ит. cento (100). Поэтому девяносто - это "насыщение девятками" в десятиричной системе, попытка комбинации восьми- и десятиричной систем, аналогичная комбинации четверичной и пятиричной в системе римских цифр. 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50825" y="1847850"/>
            <a:ext cx="8713788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Рассматривая эволюцию систем счисления, основанных на пальцевом счете, можно с большой вероятность сделать вывод, что десятиричная система стала вытеснять остальные только к XV в. – под влиянием арабов и Орды (что, впрочем, по сути, одно и то же, поскольку арабская культура и есть часть ордынской.)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23850" y="1335088"/>
            <a:ext cx="8640763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Другая группа систем счисления основана на природных циклах. </a:t>
            </a:r>
          </a:p>
          <a:p>
            <a:pPr algn="ctr"/>
            <a:r>
              <a:rPr lang="ru-RU" sz="2800" b="1"/>
              <a:t>Это семиричная система дней недели, двенадцатиричная система месяцев, двадцатичетырехричная система часов, шестидесятиричная система минут и секунд, девятнадцатиричная система девятнадцатилетнего “круга Луны” и двадцативосьмиричная система аналогичного “круга Солнца”.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23850" y="1049338"/>
            <a:ext cx="8569325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Мало кто знает, что Базельский Собор 1431 г. занимался, в числе главных вопросов, проблемой календаря, а вопрос о единой системе счисления вообще </a:t>
            </a:r>
            <a:r>
              <a:rPr lang="ru-RU" sz="2800" i="1"/>
              <a:t>впервые</a:t>
            </a:r>
            <a:r>
              <a:rPr lang="ru-RU" sz="2800"/>
              <a:t> поставил именно на нем в своем докладе выдающийся ученый (математик и астроном) кардинал Николай Кузанский. Опираясь на данные лучшего к тому времени звездного каталога Улугбека, он убедительно доказал, что без введения десятиричной системы счисления, самой удобной для </a:t>
            </a:r>
            <a:r>
              <a:rPr lang="ru-RU" sz="2800" i="1"/>
              <a:t>наглядного обучения</a:t>
            </a:r>
            <a:r>
              <a:rPr lang="ru-RU" sz="2800"/>
              <a:t> (!), в обозримом будущем возникнет катастрофическая проблема “обнуления астрономического счетчика”.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1125538"/>
            <a:ext cx="903605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/>
              <a:t>Достоверно известно, что в 9 веке в Индии уже использовали цифру «ноль» и позиционную десятиричную систему счисления. Существует так же мнение, что ноль позаимствован был из Древнего Вавилона, где он использовался в позиционной шестидесятиричной системе счисления (от сюда в часе 60 минут), а индусы перенесли его, как понятие, на десятиричную систему счисления.</a:t>
            </a:r>
          </a:p>
          <a:p>
            <a:pPr algn="ctr"/>
            <a:r>
              <a:rPr lang="ru-RU" sz="2800" b="1"/>
              <a:t>Так же известно, что «ноль» использовался древними майя в двадцатиричной системе счисления.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-4591050" y="-22428200"/>
            <a:ext cx="69834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CC0000"/>
                </a:solidFill>
              </a:rPr>
              <a:t>Система счисления</a:t>
            </a:r>
            <a:r>
              <a:rPr lang="ru-RU" sz="1000"/>
              <a:t> — способ записи чисел с помощью заданного набора специальных знаков (цифр).</a:t>
            </a:r>
            <a:endParaRPr lang="ru-RU"/>
          </a:p>
          <a:p>
            <a:pPr algn="just" eaLnBrk="0" hangingPunct="0"/>
            <a:r>
              <a:rPr lang="ru-RU" sz="1600">
                <a:solidFill>
                  <a:srgbClr val="006699"/>
                </a:solidFill>
              </a:rPr>
              <a:t>Разряд числа</a:t>
            </a:r>
            <a:r>
              <a:rPr lang="ru-RU" sz="1000"/>
              <a:t> - позиция, которую занимает цифра.</a:t>
            </a:r>
            <a:endParaRPr lang="ru-RU"/>
          </a:p>
        </p:txBody>
      </p:sp>
      <p:pic>
        <p:nvPicPr>
          <p:cNvPr id="25607" name="Picture 7" descr="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591050" y="-22428200"/>
            <a:ext cx="2524125" cy="838200"/>
          </a:xfrm>
          <a:prstGeom prst="rect">
            <a:avLst/>
          </a:prstGeom>
          <a:noFill/>
        </p:spPr>
      </p:pic>
      <p:graphicFrame>
        <p:nvGraphicFramePr>
          <p:cNvPr id="25623" name="Group 23"/>
          <p:cNvGraphicFramePr>
            <a:graphicFrameLocks noGrp="1"/>
          </p:cNvGraphicFramePr>
          <p:nvPr/>
        </p:nvGraphicFramePr>
        <p:xfrm>
          <a:off x="-4591050" y="-21847175"/>
          <a:ext cx="9144000" cy="2926080"/>
        </p:xfrm>
        <a:graphic>
          <a:graphicData uri="http://schemas.openxmlformats.org/drawingml/2006/table">
            <a:tbl>
              <a:tblPr/>
              <a:tblGrid>
                <a:gridCol w="6794500"/>
                <a:gridCol w="2349500"/>
              </a:tblGrid>
              <a:tr h="173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системах счисления некоторое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единиц 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например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десять) объединяется в одну единицу 2-го разряда (десяток), то же число единиц 2-го разряда объединяется в единицу 3-го разряда (сотню) и т.д.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называется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основанием системы счисления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а знаки, употребляемые для обозначения количества едениц каждого разряда, -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цифрами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-4591050" y="-18919825"/>
            <a:ext cx="18327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/>
              <a:t>Рассмотрим три числа: </a:t>
            </a:r>
            <a:r>
              <a:rPr lang="ru-RU" b="1"/>
              <a:t>298</a:t>
            </a:r>
            <a:r>
              <a:rPr lang="ru-RU"/>
              <a:t>, </a:t>
            </a:r>
            <a:r>
              <a:rPr lang="ru-RU" b="1"/>
              <a:t>829</a:t>
            </a:r>
            <a:r>
              <a:rPr lang="ru-RU"/>
              <a:t> и </a:t>
            </a:r>
            <a:r>
              <a:rPr lang="ru-RU" b="1"/>
              <a:t>982</a:t>
            </a:r>
            <a:r>
              <a:rPr lang="ru-RU"/>
              <a:t>. Эти числа, разумеется, различны, хотя в их записи участвуют одни и те же цифры. Различаются же записи расположением цифр, иными словами, тем, какую позицию занимает та или иная цифра. Отсюда и пошло название такой нумерации - </a:t>
            </a:r>
            <a:r>
              <a:rPr lang="ru-RU" b="1">
                <a:solidFill>
                  <a:srgbClr val="006699"/>
                </a:solidFill>
              </a:rPr>
              <a:t>позиционная</a:t>
            </a:r>
            <a:r>
              <a:rPr lang="ru-RU"/>
              <a:t>. 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-4591050" y="28951238"/>
            <a:ext cx="7845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006699"/>
                </a:solidFill>
              </a:rPr>
              <a:t>Непозиционная система счисления</a:t>
            </a:r>
            <a:r>
              <a:rPr lang="ru-RU" sz="1000"/>
              <a:t> - система счисления, в которой вес цифры не зависит от ее положения.</a:t>
            </a:r>
            <a:endParaRPr lang="ru-RU"/>
          </a:p>
        </p:txBody>
      </p:sp>
      <p:sp>
        <p:nvSpPr>
          <p:cNvPr id="25611" name="AutoShape 11"/>
          <p:cNvSpPr>
            <a:spLocks noChangeAspect="1" noChangeArrowheads="1"/>
          </p:cNvSpPr>
          <p:nvPr/>
        </p:nvSpPr>
        <p:spPr bwMode="auto">
          <a:xfrm>
            <a:off x="2359025" y="-19513550"/>
            <a:ext cx="2819400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631" name="AutoShape 31"/>
          <p:cNvSpPr>
            <a:spLocks noChangeAspect="1" noChangeArrowheads="1"/>
          </p:cNvSpPr>
          <p:nvPr/>
        </p:nvSpPr>
        <p:spPr bwMode="auto">
          <a:xfrm>
            <a:off x="-4435475" y="28554363"/>
            <a:ext cx="2600325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-4591050" y="-22428200"/>
            <a:ext cx="69834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CC0000"/>
                </a:solidFill>
              </a:rPr>
              <a:t>Система счисления</a:t>
            </a:r>
            <a:r>
              <a:rPr lang="ru-RU" sz="1000"/>
              <a:t> — способ записи чисел с помощью заданного набора специальных знаков (цифр).</a:t>
            </a:r>
            <a:endParaRPr lang="ru-RU"/>
          </a:p>
          <a:p>
            <a:pPr algn="just" eaLnBrk="0" hangingPunct="0"/>
            <a:r>
              <a:rPr lang="ru-RU" sz="1600">
                <a:solidFill>
                  <a:srgbClr val="006699"/>
                </a:solidFill>
              </a:rPr>
              <a:t>Разряд числа</a:t>
            </a:r>
            <a:r>
              <a:rPr lang="ru-RU" sz="1000"/>
              <a:t> - позиция, которую занимает цифра.</a:t>
            </a:r>
            <a:endParaRPr lang="ru-RU"/>
          </a:p>
        </p:txBody>
      </p:sp>
      <p:pic>
        <p:nvPicPr>
          <p:cNvPr id="25650" name="Picture 50" descr="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591050" y="-22428200"/>
            <a:ext cx="2524125" cy="838200"/>
          </a:xfrm>
          <a:prstGeom prst="rect">
            <a:avLst/>
          </a:prstGeom>
          <a:noFill/>
        </p:spPr>
      </p:pic>
      <p:graphicFrame>
        <p:nvGraphicFramePr>
          <p:cNvPr id="25666" name="Group 66"/>
          <p:cNvGraphicFramePr>
            <a:graphicFrameLocks noGrp="1"/>
          </p:cNvGraphicFramePr>
          <p:nvPr/>
        </p:nvGraphicFramePr>
        <p:xfrm>
          <a:off x="-4591050" y="-21847175"/>
          <a:ext cx="9144000" cy="2926080"/>
        </p:xfrm>
        <a:graphic>
          <a:graphicData uri="http://schemas.openxmlformats.org/drawingml/2006/table">
            <a:tbl>
              <a:tblPr/>
              <a:tblGrid>
                <a:gridCol w="6794500"/>
                <a:gridCol w="2349500"/>
              </a:tblGrid>
              <a:tr h="173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системах счисления некоторое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единиц 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например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десять) объединяется в одну единицу 2-го разряда (десяток), то же число единиц 2-го разряда объединяется в единицу 3-го разряда (сотню) и т.д.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называется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основанием системы счисления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а знаки, употребляемые для обозначения количества едениц каждого разряда, -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цифрами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67" name="Rectangle 67"/>
          <p:cNvSpPr>
            <a:spLocks noChangeArrowheads="1"/>
          </p:cNvSpPr>
          <p:nvPr/>
        </p:nvSpPr>
        <p:spPr bwMode="auto">
          <a:xfrm>
            <a:off x="-4591050" y="-18919825"/>
            <a:ext cx="18327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/>
              <a:t>Рассмотрим три числа: </a:t>
            </a:r>
            <a:r>
              <a:rPr lang="ru-RU" b="1"/>
              <a:t>298</a:t>
            </a:r>
            <a:r>
              <a:rPr lang="ru-RU"/>
              <a:t>, </a:t>
            </a:r>
            <a:r>
              <a:rPr lang="ru-RU" b="1"/>
              <a:t>829</a:t>
            </a:r>
            <a:r>
              <a:rPr lang="ru-RU"/>
              <a:t> и </a:t>
            </a:r>
            <a:r>
              <a:rPr lang="ru-RU" b="1"/>
              <a:t>982</a:t>
            </a:r>
            <a:r>
              <a:rPr lang="ru-RU"/>
              <a:t>. Эти числа, разумеется, различны, хотя в их записи участвуют одни и те же цифры. Различаются же записи расположением цифр, иными словами, тем, какую позицию занимает та или иная цифра. Отсюда и пошло название такой нумерации - </a:t>
            </a:r>
            <a:r>
              <a:rPr lang="ru-RU" b="1">
                <a:solidFill>
                  <a:srgbClr val="006699"/>
                </a:solidFill>
              </a:rPr>
              <a:t>позиционная</a:t>
            </a:r>
            <a:r>
              <a:rPr lang="ru-RU"/>
              <a:t>. </a:t>
            </a:r>
          </a:p>
        </p:txBody>
      </p:sp>
      <p:sp>
        <p:nvSpPr>
          <p:cNvPr id="25690" name="Rectangle 90"/>
          <p:cNvSpPr>
            <a:spLocks noChangeArrowheads="1"/>
          </p:cNvSpPr>
          <p:nvPr/>
        </p:nvSpPr>
        <p:spPr bwMode="auto">
          <a:xfrm>
            <a:off x="-4591050" y="28951238"/>
            <a:ext cx="7845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006699"/>
                </a:solidFill>
              </a:rPr>
              <a:t>Непозиционная система счисления</a:t>
            </a:r>
            <a:r>
              <a:rPr lang="ru-RU" sz="1000"/>
              <a:t> - система счисления, в которой вес цифры не зависит от ее положения.</a:t>
            </a:r>
            <a:endParaRPr lang="ru-RU"/>
          </a:p>
        </p:txBody>
      </p:sp>
      <p:sp>
        <p:nvSpPr>
          <p:cNvPr id="25654" name="AutoShape 54"/>
          <p:cNvSpPr>
            <a:spLocks noChangeAspect="1" noChangeArrowheads="1"/>
          </p:cNvSpPr>
          <p:nvPr/>
        </p:nvSpPr>
        <p:spPr bwMode="auto">
          <a:xfrm>
            <a:off x="2359025" y="-19513550"/>
            <a:ext cx="2819400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674" name="AutoShape 74"/>
          <p:cNvSpPr>
            <a:spLocks noChangeAspect="1" noChangeArrowheads="1"/>
          </p:cNvSpPr>
          <p:nvPr/>
        </p:nvSpPr>
        <p:spPr bwMode="auto">
          <a:xfrm>
            <a:off x="-4435475" y="28554363"/>
            <a:ext cx="2600325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691" name="Rectangle 91"/>
          <p:cNvSpPr>
            <a:spLocks noChangeArrowheads="1"/>
          </p:cNvSpPr>
          <p:nvPr/>
        </p:nvSpPr>
        <p:spPr bwMode="auto">
          <a:xfrm>
            <a:off x="-4591050" y="-22428200"/>
            <a:ext cx="69834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CC0000"/>
                </a:solidFill>
              </a:rPr>
              <a:t>Система счисления</a:t>
            </a:r>
            <a:r>
              <a:rPr lang="ru-RU" sz="1000"/>
              <a:t> — способ записи чисел с помощью заданного набора специальных знаков (цифр).</a:t>
            </a:r>
            <a:endParaRPr lang="ru-RU"/>
          </a:p>
          <a:p>
            <a:pPr algn="just" eaLnBrk="0" hangingPunct="0"/>
            <a:r>
              <a:rPr lang="ru-RU" sz="1600">
                <a:solidFill>
                  <a:srgbClr val="006699"/>
                </a:solidFill>
              </a:rPr>
              <a:t>Разряд числа</a:t>
            </a:r>
            <a:r>
              <a:rPr lang="ru-RU" sz="1000"/>
              <a:t> - позиция, которую занимает цифра.</a:t>
            </a:r>
            <a:endParaRPr lang="ru-RU"/>
          </a:p>
        </p:txBody>
      </p:sp>
      <p:pic>
        <p:nvPicPr>
          <p:cNvPr id="25693" name="Picture 93" descr="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591050" y="-22428200"/>
            <a:ext cx="2524125" cy="838200"/>
          </a:xfrm>
          <a:prstGeom prst="rect">
            <a:avLst/>
          </a:prstGeom>
          <a:noFill/>
        </p:spPr>
      </p:pic>
      <p:graphicFrame>
        <p:nvGraphicFramePr>
          <p:cNvPr id="25709" name="Group 109"/>
          <p:cNvGraphicFramePr>
            <a:graphicFrameLocks noGrp="1"/>
          </p:cNvGraphicFramePr>
          <p:nvPr/>
        </p:nvGraphicFramePr>
        <p:xfrm>
          <a:off x="-4591050" y="-21847175"/>
          <a:ext cx="9144000" cy="2926080"/>
        </p:xfrm>
        <a:graphic>
          <a:graphicData uri="http://schemas.openxmlformats.org/drawingml/2006/table">
            <a:tbl>
              <a:tblPr/>
              <a:tblGrid>
                <a:gridCol w="6794500"/>
                <a:gridCol w="2349500"/>
              </a:tblGrid>
              <a:tr h="173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системах счисления некоторое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единиц 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например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десять) объединяется в одну единицу 2-го разряда (десяток), то же число единиц 2-го разряда объединяется в единицу 3-го разряда (сотню) и т.д.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называется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основанием системы счисления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а знаки, употребляемые для обозначения количества едениц каждого разряда, -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цифрами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10" name="Rectangle 110"/>
          <p:cNvSpPr>
            <a:spLocks noChangeArrowheads="1"/>
          </p:cNvSpPr>
          <p:nvPr/>
        </p:nvSpPr>
        <p:spPr bwMode="auto">
          <a:xfrm>
            <a:off x="-4591050" y="-18919825"/>
            <a:ext cx="18327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/>
              <a:t>Рассмотрим три числа: </a:t>
            </a:r>
            <a:r>
              <a:rPr lang="ru-RU" b="1"/>
              <a:t>298</a:t>
            </a:r>
            <a:r>
              <a:rPr lang="ru-RU"/>
              <a:t>, </a:t>
            </a:r>
            <a:r>
              <a:rPr lang="ru-RU" b="1"/>
              <a:t>829</a:t>
            </a:r>
            <a:r>
              <a:rPr lang="ru-RU"/>
              <a:t> и </a:t>
            </a:r>
            <a:r>
              <a:rPr lang="ru-RU" b="1"/>
              <a:t>982</a:t>
            </a:r>
            <a:r>
              <a:rPr lang="ru-RU"/>
              <a:t>. Эти числа, разумеется, различны, хотя в их записи участвуют одни и те же цифры. Различаются же записи расположением цифр, иными словами, тем, какую позицию занимает та или иная цифра. Отсюда и пошло название такой нумерации - </a:t>
            </a:r>
            <a:r>
              <a:rPr lang="ru-RU" b="1">
                <a:solidFill>
                  <a:srgbClr val="006699"/>
                </a:solidFill>
              </a:rPr>
              <a:t>позиционная</a:t>
            </a:r>
            <a:r>
              <a:rPr lang="ru-RU"/>
              <a:t>. </a:t>
            </a:r>
          </a:p>
        </p:txBody>
      </p:sp>
      <p:sp>
        <p:nvSpPr>
          <p:cNvPr id="25733" name="Rectangle 133"/>
          <p:cNvSpPr>
            <a:spLocks noChangeArrowheads="1"/>
          </p:cNvSpPr>
          <p:nvPr/>
        </p:nvSpPr>
        <p:spPr bwMode="auto">
          <a:xfrm>
            <a:off x="-4591050" y="28951238"/>
            <a:ext cx="7845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006699"/>
                </a:solidFill>
              </a:rPr>
              <a:t>Непозиционная система счисления</a:t>
            </a:r>
            <a:r>
              <a:rPr lang="ru-RU" sz="1000"/>
              <a:t> - система счисления, в которой вес цифры не зависит от ее положения.</a:t>
            </a:r>
            <a:endParaRPr lang="ru-RU"/>
          </a:p>
        </p:txBody>
      </p:sp>
      <p:sp>
        <p:nvSpPr>
          <p:cNvPr id="25697" name="AutoShape 97"/>
          <p:cNvSpPr>
            <a:spLocks noChangeAspect="1" noChangeArrowheads="1"/>
          </p:cNvSpPr>
          <p:nvPr/>
        </p:nvSpPr>
        <p:spPr bwMode="auto">
          <a:xfrm>
            <a:off x="2359025" y="-19513550"/>
            <a:ext cx="2819400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717" name="AutoShape 117"/>
          <p:cNvSpPr>
            <a:spLocks noChangeAspect="1" noChangeArrowheads="1"/>
          </p:cNvSpPr>
          <p:nvPr/>
        </p:nvSpPr>
        <p:spPr bwMode="auto">
          <a:xfrm>
            <a:off x="-4435475" y="28554363"/>
            <a:ext cx="2600325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734" name="Rectangle 134"/>
          <p:cNvSpPr>
            <a:spLocks noChangeArrowheads="1"/>
          </p:cNvSpPr>
          <p:nvPr/>
        </p:nvSpPr>
        <p:spPr bwMode="auto">
          <a:xfrm>
            <a:off x="-4591050" y="-22428200"/>
            <a:ext cx="69834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CC0000"/>
                </a:solidFill>
              </a:rPr>
              <a:t>Система счисления</a:t>
            </a:r>
            <a:r>
              <a:rPr lang="ru-RU" sz="1000"/>
              <a:t> — способ записи чисел с помощью заданного набора специальных знаков (цифр).</a:t>
            </a:r>
            <a:endParaRPr lang="ru-RU"/>
          </a:p>
          <a:p>
            <a:pPr algn="just" eaLnBrk="0" hangingPunct="0"/>
            <a:r>
              <a:rPr lang="ru-RU" sz="1600">
                <a:solidFill>
                  <a:srgbClr val="006699"/>
                </a:solidFill>
              </a:rPr>
              <a:t>Разряд числа</a:t>
            </a:r>
            <a:r>
              <a:rPr lang="ru-RU" sz="1000"/>
              <a:t> - позиция, которую занимает цифра.</a:t>
            </a:r>
            <a:endParaRPr lang="ru-RU"/>
          </a:p>
        </p:txBody>
      </p:sp>
      <p:pic>
        <p:nvPicPr>
          <p:cNvPr id="25736" name="Picture 136" descr="1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4591050" y="-22428200"/>
            <a:ext cx="2524125" cy="838200"/>
          </a:xfrm>
          <a:prstGeom prst="rect">
            <a:avLst/>
          </a:prstGeom>
          <a:noFill/>
        </p:spPr>
      </p:pic>
      <p:graphicFrame>
        <p:nvGraphicFramePr>
          <p:cNvPr id="25752" name="Group 152"/>
          <p:cNvGraphicFramePr>
            <a:graphicFrameLocks noGrp="1"/>
          </p:cNvGraphicFramePr>
          <p:nvPr/>
        </p:nvGraphicFramePr>
        <p:xfrm>
          <a:off x="-4591050" y="-21847175"/>
          <a:ext cx="9144000" cy="2926080"/>
        </p:xfrm>
        <a:graphic>
          <a:graphicData uri="http://schemas.openxmlformats.org/drawingml/2006/table">
            <a:tbl>
              <a:tblPr/>
              <a:tblGrid>
                <a:gridCol w="6794500"/>
                <a:gridCol w="2349500"/>
              </a:tblGrid>
              <a:tr h="173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системах счисления некоторое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единиц 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например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десять) объединяется в одну единицу 2-го разряда (десяток), то же число единиц 2-го разряда объединяется в единицу 3-го разряда (сотню) и т.д. Число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называется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основанием системы счисления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а знаки, употребляемые для обозначения количества едениц каждого разряда, -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цифрами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ru-RU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                                          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753" name="Rectangle 153"/>
          <p:cNvSpPr>
            <a:spLocks noChangeArrowheads="1"/>
          </p:cNvSpPr>
          <p:nvPr/>
        </p:nvSpPr>
        <p:spPr bwMode="auto">
          <a:xfrm>
            <a:off x="-4591050" y="-18919825"/>
            <a:ext cx="18327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/>
              <a:t>Рассмотрим три числа: </a:t>
            </a:r>
            <a:r>
              <a:rPr lang="ru-RU" b="1"/>
              <a:t>298</a:t>
            </a:r>
            <a:r>
              <a:rPr lang="ru-RU"/>
              <a:t>, </a:t>
            </a:r>
            <a:r>
              <a:rPr lang="ru-RU" b="1"/>
              <a:t>829</a:t>
            </a:r>
            <a:r>
              <a:rPr lang="ru-RU"/>
              <a:t> и </a:t>
            </a:r>
            <a:r>
              <a:rPr lang="ru-RU" b="1"/>
              <a:t>982</a:t>
            </a:r>
            <a:r>
              <a:rPr lang="ru-RU"/>
              <a:t>. Эти числа, разумеется, различны, хотя в их записи участвуют одни и те же цифры. Различаются же записи расположением цифр, иными словами, тем, какую позицию занимает та или иная цифра. Отсюда и пошло название такой нумерации - </a:t>
            </a:r>
            <a:r>
              <a:rPr lang="ru-RU" b="1">
                <a:solidFill>
                  <a:srgbClr val="006699"/>
                </a:solidFill>
              </a:rPr>
              <a:t>позиционная</a:t>
            </a:r>
            <a:r>
              <a:rPr lang="ru-RU"/>
              <a:t>. </a:t>
            </a:r>
          </a:p>
        </p:txBody>
      </p:sp>
      <p:sp>
        <p:nvSpPr>
          <p:cNvPr id="25776" name="Rectangle 176"/>
          <p:cNvSpPr>
            <a:spLocks noChangeArrowheads="1"/>
          </p:cNvSpPr>
          <p:nvPr/>
        </p:nvSpPr>
        <p:spPr bwMode="auto">
          <a:xfrm>
            <a:off x="-4591050" y="28951238"/>
            <a:ext cx="78454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1600">
                <a:solidFill>
                  <a:srgbClr val="006699"/>
                </a:solidFill>
              </a:rPr>
              <a:t>Непозиционная система счисления</a:t>
            </a:r>
            <a:r>
              <a:rPr lang="ru-RU" sz="1000"/>
              <a:t> - система счисления, в которой вес цифры не зависит от ее положения.</a:t>
            </a:r>
            <a:endParaRPr lang="ru-RU"/>
          </a:p>
        </p:txBody>
      </p:sp>
      <p:sp>
        <p:nvSpPr>
          <p:cNvPr id="25740" name="AutoShape 140"/>
          <p:cNvSpPr>
            <a:spLocks noChangeAspect="1" noChangeArrowheads="1"/>
          </p:cNvSpPr>
          <p:nvPr/>
        </p:nvSpPr>
        <p:spPr bwMode="auto">
          <a:xfrm>
            <a:off x="2359025" y="-19513550"/>
            <a:ext cx="2819400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760" name="AutoShape 160"/>
          <p:cNvSpPr>
            <a:spLocks noChangeAspect="1" noChangeArrowheads="1"/>
          </p:cNvSpPr>
          <p:nvPr/>
        </p:nvSpPr>
        <p:spPr bwMode="auto">
          <a:xfrm>
            <a:off x="-4435475" y="28554363"/>
            <a:ext cx="2600325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5820" name="Rectangle 220"/>
          <p:cNvSpPr>
            <a:spLocks noChangeArrowheads="1"/>
          </p:cNvSpPr>
          <p:nvPr/>
        </p:nvSpPr>
        <p:spPr bwMode="auto">
          <a:xfrm>
            <a:off x="1403350" y="1770063"/>
            <a:ext cx="7489825" cy="106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 b="1">
                <a:solidFill>
                  <a:srgbClr val="FF3300"/>
                </a:solidFill>
              </a:rPr>
              <a:t>Система счисления</a:t>
            </a:r>
            <a:r>
              <a:rPr lang="ru-RU"/>
              <a:t> — способ записи чисел с помощью заданного набора специальных знаков (цифр).</a:t>
            </a:r>
          </a:p>
          <a:p>
            <a:r>
              <a:rPr lang="ru-RU"/>
              <a:t>Разряд числа - позиция, которую занимает цифра.</a:t>
            </a:r>
          </a:p>
        </p:txBody>
      </p:sp>
      <p:pic>
        <p:nvPicPr>
          <p:cNvPr id="25823" name="Picture 223" descr="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68313" y="3068638"/>
            <a:ext cx="2162175" cy="552450"/>
          </a:xfrm>
          <a:prstGeom prst="rect">
            <a:avLst/>
          </a:prstGeom>
          <a:noFill/>
        </p:spPr>
      </p:pic>
      <p:sp>
        <p:nvSpPr>
          <p:cNvPr id="25854" name="Rectangle 254"/>
          <p:cNvSpPr>
            <a:spLocks noChangeArrowheads="1"/>
          </p:cNvSpPr>
          <p:nvPr/>
        </p:nvSpPr>
        <p:spPr bwMode="auto">
          <a:xfrm>
            <a:off x="2987675" y="2924175"/>
            <a:ext cx="5976938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>
                <a:solidFill>
                  <a:srgbClr val="FF3300"/>
                </a:solidFill>
              </a:rPr>
              <a:t>Позиционная система счисления</a:t>
            </a:r>
            <a:r>
              <a:rPr lang="ru-RU"/>
              <a:t> - система счисления, в которой вес цифры меняется с изменением положения цифры в числе, но при этом полностью определяется написанием цифры и местом, которое она занимает. В частности, это означает, что вес цифры не зависит от значений окружающих ее цифр.</a:t>
            </a:r>
          </a:p>
        </p:txBody>
      </p:sp>
      <p:sp>
        <p:nvSpPr>
          <p:cNvPr id="25855" name="Rectangle 255"/>
          <p:cNvSpPr>
            <a:spLocks noChangeArrowheads="1"/>
          </p:cNvSpPr>
          <p:nvPr/>
        </p:nvSpPr>
        <p:spPr bwMode="auto">
          <a:xfrm>
            <a:off x="468313" y="5157788"/>
            <a:ext cx="8137525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800">
                <a:solidFill>
                  <a:srgbClr val="FF3300"/>
                </a:solidFill>
              </a:rPr>
              <a:t>Непозиционная система счисления</a:t>
            </a:r>
            <a:r>
              <a:rPr lang="ru-RU"/>
              <a:t> - система счисления, в которой вес цифры не зависит от ее положения.</a:t>
            </a:r>
          </a:p>
        </p:txBody>
      </p:sp>
      <p:sp>
        <p:nvSpPr>
          <p:cNvPr id="25858" name="Text Box 258"/>
          <p:cNvSpPr txBox="1">
            <a:spLocks noChangeArrowheads="1"/>
          </p:cNvSpPr>
          <p:nvPr/>
        </p:nvSpPr>
        <p:spPr bwMode="auto">
          <a:xfrm>
            <a:off x="2195513" y="333375"/>
            <a:ext cx="5113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Основные понятия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187450" y="115888"/>
            <a:ext cx="7008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Системы счисления используемые в компьютере 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23850" y="1139825"/>
            <a:ext cx="8640763" cy="567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Какую же числовую систему удобно положить в основу компьютера?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С точки зрения человека, конечно, лучше всего традиционная десятичная система.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Но вот технически реализовать ее на </a:t>
            </a:r>
            <a:r>
              <a:rPr lang="ru-RU" sz="2800" b="1"/>
              <a:t>ЭВМ</a:t>
            </a:r>
            <a:r>
              <a:rPr lang="ru-RU" sz="2800"/>
              <a:t> крайне сложно: для хранения десятичной цифры требуется устройство с десятью устойчивыми состояниями!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Разработать такую электрическую схему можно, но она будет достаточно сложной и дорогой (не забывайте, что таких элементов потребуется огромное количество!).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8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187450" y="115888"/>
            <a:ext cx="700881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Системы счисления используемые в компьютере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107950" y="1422400"/>
            <a:ext cx="8893175" cy="524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Для инженеров наиболее просто реализовать двоичный элемент: включено/выключено, </a:t>
            </a:r>
          </a:p>
          <a:p>
            <a:pPr algn="ctr"/>
            <a:r>
              <a:rPr lang="ru-RU" sz="2800"/>
              <a:t>горит/не горит, проводит/не проводит и т.д.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Кроме того, в двоичной системе наиболее просто реализуются все операции.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Но у двоичной системы счисления есть один существенный недостаток – </a:t>
            </a:r>
            <a:r>
              <a:rPr lang="ru-RU" sz="2800" b="1"/>
              <a:t>громоздкость</a:t>
            </a:r>
            <a:r>
              <a:rPr lang="ru-RU" sz="2800"/>
              <a:t>.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В самом деле, относительно скромное десятичное число </a:t>
            </a:r>
            <a:r>
              <a:rPr lang="ru-RU" sz="2800" b="1"/>
              <a:t>254</a:t>
            </a:r>
            <a:r>
              <a:rPr lang="ru-RU" sz="2800"/>
              <a:t> в двоичной системе имеет </a:t>
            </a:r>
          </a:p>
          <a:p>
            <a:pPr algn="ctr"/>
            <a:r>
              <a:rPr lang="ru-RU" sz="2800"/>
              <a:t>вид </a:t>
            </a:r>
            <a:r>
              <a:rPr lang="ru-RU" sz="2800" b="1"/>
              <a:t>1111 1110</a:t>
            </a:r>
            <a:r>
              <a:rPr lang="ru-RU" sz="2800"/>
              <a:t>, а </a:t>
            </a:r>
            <a:r>
              <a:rPr lang="ru-RU" sz="2800" b="1"/>
              <a:t>16 384 </a:t>
            </a:r>
            <a:r>
              <a:rPr lang="ru-RU" sz="2800"/>
              <a:t>выглядит прямо-таки устрашающе: </a:t>
            </a:r>
            <a:r>
              <a:rPr lang="ru-RU" sz="2800" b="1"/>
              <a:t>100 0000 0000 0000</a:t>
            </a:r>
            <a:r>
              <a:rPr lang="ru-RU" sz="2800"/>
              <a:t> (</a:t>
            </a:r>
            <a:r>
              <a:rPr lang="ru-RU" sz="2800" i="1"/>
              <a:t>14 нулей</a:t>
            </a:r>
            <a:r>
              <a:rPr lang="ru-RU" sz="2800"/>
              <a:t>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-26988"/>
            <a:ext cx="9178925" cy="6884988"/>
          </a:xfrm>
          <a:prstGeom prst="rect">
            <a:avLst/>
          </a:prstGeom>
          <a:noFill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827088" y="-26988"/>
            <a:ext cx="8124825" cy="595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300" b="1">
                <a:solidFill>
                  <a:srgbClr val="FF3300"/>
                </a:solidFill>
              </a:rPr>
              <a:t>Что толкнуло людей начать считать?</a:t>
            </a:r>
            <a:r>
              <a:rPr lang="ru-RU" sz="24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250825" y="488950"/>
            <a:ext cx="8353425" cy="625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Учиться считать люди начали в незапамятные времена, а учителем у них была сама жизнь. </a:t>
            </a:r>
          </a:p>
          <a:p>
            <a:pPr algn="ctr"/>
            <a:endParaRPr lang="ru-RU" sz="1000" b="1"/>
          </a:p>
          <a:p>
            <a:pPr algn="ctr"/>
            <a:r>
              <a:rPr lang="ru-RU" sz="2800" b="1"/>
              <a:t>Древние люди добывали себе пищу главным образом охотой. </a:t>
            </a:r>
          </a:p>
          <a:p>
            <a:pPr algn="ctr"/>
            <a:endParaRPr lang="ru-RU" sz="1000" b="1"/>
          </a:p>
          <a:p>
            <a:pPr algn="ctr"/>
            <a:r>
              <a:rPr lang="ru-RU" sz="2800" b="1"/>
              <a:t>На крупного зверя – бизона или лося – приходилось охотиться всем племенем. </a:t>
            </a:r>
          </a:p>
          <a:p>
            <a:pPr algn="ctr"/>
            <a:endParaRPr lang="ru-RU" sz="1000" b="1"/>
          </a:p>
          <a:p>
            <a:pPr algn="ctr"/>
            <a:r>
              <a:rPr lang="ru-RU" sz="2800" b="1"/>
              <a:t>Чтобы добыча не ушла, ее надо было окружить, но вот хотя бы так: пять человек справа, семь сзади, четыре слева. </a:t>
            </a:r>
          </a:p>
          <a:p>
            <a:pPr algn="ctr"/>
            <a:endParaRPr lang="ru-RU" sz="1000" b="1"/>
          </a:p>
          <a:p>
            <a:pPr algn="ctr"/>
            <a:r>
              <a:rPr lang="ru-RU" sz="2800" b="1"/>
              <a:t>Даже в те времена, когда человек не знал таких слов, как “пять” или ”семь”, он мог показать числа на пальцах рук.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225550" y="163513"/>
            <a:ext cx="3851275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Системы счисления используемые в компьютере 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-130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7831" name="Group 183"/>
          <p:cNvGraphicFramePr>
            <a:graphicFrameLocks noGrp="1"/>
          </p:cNvGraphicFramePr>
          <p:nvPr/>
        </p:nvGraphicFramePr>
        <p:xfrm>
          <a:off x="5761038" y="115888"/>
          <a:ext cx="3203575" cy="6583680"/>
        </p:xfrm>
        <a:graphic>
          <a:graphicData uri="http://schemas.openxmlformats.org/drawingml/2006/table">
            <a:tbl>
              <a:tblPr/>
              <a:tblGrid>
                <a:gridCol w="655637"/>
                <a:gridCol w="1892300"/>
                <a:gridCol w="655638"/>
              </a:tblGrid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99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0001 0000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710" name="AutoShape 62"/>
          <p:cNvSpPr>
            <a:spLocks noChangeAspect="1" noChangeArrowheads="1"/>
          </p:cNvSpPr>
          <p:nvPr/>
        </p:nvSpPr>
        <p:spPr bwMode="auto">
          <a:xfrm>
            <a:off x="615950" y="6591300"/>
            <a:ext cx="552450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7712" name="AutoShape 64"/>
          <p:cNvSpPr>
            <a:spLocks noChangeAspect="1" noChangeArrowheads="1"/>
          </p:cNvSpPr>
          <p:nvPr/>
        </p:nvSpPr>
        <p:spPr bwMode="auto">
          <a:xfrm>
            <a:off x="2755900" y="6591300"/>
            <a:ext cx="1819275" cy="952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7792" name="Rectangle 144"/>
          <p:cNvSpPr>
            <a:spLocks noChangeArrowheads="1"/>
          </p:cNvSpPr>
          <p:nvPr/>
        </p:nvSpPr>
        <p:spPr bwMode="auto">
          <a:xfrm>
            <a:off x="179388" y="2379663"/>
            <a:ext cx="5472112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/>
              <a:t>Поэтому на практике чаще всего переходят к более компактной системе счисления с основанием, кратным двойке - к шестнадцатеричной системе счисления. </a:t>
            </a:r>
          </a:p>
          <a:p>
            <a:r>
              <a:rPr lang="ru-RU" sz="2800"/>
              <a:t>Из таблицы хорошо видно, что один шестнадцатеричный разряд заменяет четыре двоичных.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215900" y="1011238"/>
            <a:ext cx="8820150" cy="552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Как мы хорошо знаем, вычислительная техника первоначально возникла как средство автоматизации вычислений, о чем совершенно недвусмысленно говорит название ЭВМ.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Следующим видом обрабатываемой информации стала текстовая. </a:t>
            </a:r>
          </a:p>
          <a:p>
            <a:pPr algn="ctr"/>
            <a:r>
              <a:rPr lang="ru-RU" sz="2800"/>
              <a:t>Сначала тексты просто поясняли труднообозримые столбики цифр, но затем машины все более и более существенным образом стали преобразовывать текстовую информацию.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Обязательной частью программного обеспечения стал текстовой редактор. 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4925" y="153988"/>
            <a:ext cx="9121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Представление информации в компьютере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9388" y="1341438"/>
            <a:ext cx="878522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Естественно, что оформление текстов достаточно быстро вызвали у людей стремление дополнить их графиками и рисунками. </a:t>
            </a:r>
          </a:p>
          <a:p>
            <a:pPr algn="ctr"/>
            <a:r>
              <a:rPr lang="ru-RU" sz="2800"/>
              <a:t>Делались попытки частично решить эти проблемы в рамках символьного подхода: вводились специальные символы для рисования таблиц и диаграммам (их называли псевдографическими). Но практические потребности людей в графике делали ее появление среди видов компьютерной информации неизбежной. 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4925" y="153988"/>
            <a:ext cx="9121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Представление информации в компьютере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50825" y="1484313"/>
            <a:ext cx="8713788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Числа, тексты и графика образовали некоторый относительно замкнутый набор, которого было достаточно для многих решаемых на компьютере задачи. </a:t>
            </a:r>
          </a:p>
          <a:p>
            <a:pPr algn="ctr"/>
            <a:endParaRPr lang="ru-RU" sz="1000"/>
          </a:p>
          <a:p>
            <a:pPr algn="ctr"/>
            <a:r>
              <a:rPr lang="ru-RU" sz="2800"/>
              <a:t>Наконец, относительно недавно постоянный рост быстродействия вычислительной техники создал широкие технические возможности для обработки звуковой информации, а также для быстро сменяющихся изображений (видео) – компьютер стал мультимедийным.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225" y="188913"/>
            <a:ext cx="9121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Представление информации в компьютере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46038"/>
            <a:ext cx="9144000" cy="672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Эволюция представления видов информации в компьютере:</a:t>
            </a:r>
          </a:p>
          <a:p>
            <a:pPr eaLnBrk="0" hangingPunct="0"/>
            <a:r>
              <a:rPr lang="ru-RU"/>
              <a:t>  </a:t>
            </a:r>
            <a:r>
              <a:rPr lang="ru-RU" sz="10100"/>
              <a:t> </a:t>
            </a:r>
            <a:r>
              <a:rPr lang="ru-RU"/>
              <a:t>                                                                         </a:t>
            </a:r>
          </a:p>
          <a:p>
            <a:pPr eaLnBrk="0" hangingPunct="0"/>
            <a:endParaRPr lang="ru-RU"/>
          </a:p>
          <a:p>
            <a:pPr eaLnBrk="0" hangingPunct="0"/>
            <a:endParaRPr lang="ru-RU"/>
          </a:p>
          <a:p>
            <a:pPr eaLnBrk="0" hangingPunct="0"/>
            <a:endParaRPr lang="ru-RU" sz="2800"/>
          </a:p>
          <a:p>
            <a:pPr algn="ctr" eaLnBrk="0" hangingPunct="0"/>
            <a:r>
              <a:rPr lang="ru-RU" sz="2800"/>
              <a:t>Важно подчеркнуть, что </a:t>
            </a:r>
            <a:r>
              <a:rPr lang="ru-RU" sz="2800" b="1"/>
              <a:t>каждый новый вид информации, добавляемый к компьютерной обработке, исторически тем или иным способом сводился к числовому представлению.</a:t>
            </a:r>
          </a:p>
          <a:p>
            <a:pPr algn="ctr" eaLnBrk="0" hangingPunct="0"/>
            <a:endParaRPr lang="ru-RU" sz="1000" b="1"/>
          </a:p>
          <a:p>
            <a:pPr algn="ctr" eaLnBrk="0" hangingPunct="0"/>
            <a:r>
              <a:rPr lang="ru-RU" sz="2800"/>
              <a:t>Исходя из принципов устройства компьютера, можно утверждать, что </a:t>
            </a:r>
            <a:r>
              <a:rPr lang="ru-RU" sz="2800" b="1"/>
              <a:t>любая информация хранится и обрабатывается в нем в двоичном виде. </a:t>
            </a:r>
            <a:endParaRPr lang="ru-RU" sz="2800"/>
          </a:p>
        </p:txBody>
      </p:sp>
      <p:pic>
        <p:nvPicPr>
          <p:cNvPr id="32782" name="Picture 14" descr="in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00338" y="1011238"/>
            <a:ext cx="3600450" cy="2566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5" name="Picture 5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303213" y="1871663"/>
            <a:ext cx="8840787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/>
              <a:t>Существуют специальные термины, широко используемые в вычислительной</a:t>
            </a:r>
            <a:br>
              <a:rPr lang="ru-RU" sz="2800"/>
            </a:br>
            <a:r>
              <a:rPr lang="ru-RU" sz="2800"/>
              <a:t>технике: бит, байт и слово.</a:t>
            </a:r>
            <a:br>
              <a:rPr lang="ru-RU" sz="2800"/>
            </a:br>
            <a:r>
              <a:rPr lang="ru-RU" sz="2800"/>
              <a:t/>
            </a:r>
            <a:br>
              <a:rPr lang="ru-RU" sz="2800"/>
            </a:br>
            <a:r>
              <a:rPr lang="ru-RU" sz="2800"/>
              <a:t>Битом называют один двоичный разряд. Крайний слева бит числа называют</a:t>
            </a:r>
            <a:br>
              <a:rPr lang="ru-RU" sz="2800"/>
            </a:br>
            <a:r>
              <a:rPr lang="ru-RU" sz="2800"/>
              <a:t>старшим разрядом (он имеет наибольший вес), крайний справа – младшим</a:t>
            </a:r>
            <a:br>
              <a:rPr lang="ru-RU" sz="2800"/>
            </a:br>
            <a:r>
              <a:rPr lang="ru-RU" sz="2800"/>
              <a:t>разрядом (он имеет наименьший вес).</a:t>
            </a:r>
            <a:br>
              <a:rPr lang="ru-RU" sz="2800"/>
            </a:br>
            <a:r>
              <a:rPr lang="ru-RU" sz="2800"/>
              <a:t/>
            </a:r>
            <a:br>
              <a:rPr lang="ru-RU" sz="2800"/>
            </a:br>
            <a:r>
              <a:rPr lang="ru-RU" sz="2800"/>
              <a:t>Восьмибитовая единица носит название байта 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2225" y="188913"/>
            <a:ext cx="9121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Представление информации в компьютере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1763713" y="260350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250825" y="1196975"/>
            <a:ext cx="8424863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Вся информация в компьютере имеет определённый вид и характеристики</a:t>
            </a:r>
          </a:p>
          <a:p>
            <a:pPr algn="ctr"/>
            <a:r>
              <a:rPr lang="ru-RU" sz="2800"/>
              <a:t>Дискретная информация(в двоичном виде) записывается с помощью некоторого конечного набора знаков, которые будем называть буквами. Это не "русские буквы" или "латинские буквы", а </a:t>
            </a:r>
          </a:p>
          <a:p>
            <a:pPr algn="ctr"/>
            <a:r>
              <a:rPr lang="ru-RU" sz="2800"/>
              <a:t>любой из знаков, которые некоторым соглашением установлены для общения. </a:t>
            </a:r>
          </a:p>
          <a:p>
            <a:pPr algn="ctr"/>
            <a:r>
              <a:rPr lang="ru-RU" sz="2800"/>
              <a:t>Буквы составляют алфавит.</a:t>
            </a:r>
          </a:p>
          <a:p>
            <a:pPr algn="ctr"/>
            <a:r>
              <a:rPr lang="ru-RU" sz="2800">
                <a:solidFill>
                  <a:srgbClr val="FF3300"/>
                </a:solidFill>
              </a:rPr>
              <a:t>Алфавит</a:t>
            </a:r>
            <a:r>
              <a:rPr lang="ru-RU" sz="2800"/>
              <a:t> - это конечное множество символов, используемых для представления информации.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778000" y="260350"/>
            <a:ext cx="567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323850" y="1557338"/>
            <a:ext cx="8640763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Некоторые примеры алфавитов:</a:t>
            </a:r>
          </a:p>
          <a:p>
            <a:pPr lvl="1" algn="ctr"/>
            <a:r>
              <a:rPr lang="ru-RU" sz="2800"/>
              <a:t>Алфавит Морзе; </a:t>
            </a:r>
          </a:p>
          <a:p>
            <a:pPr lvl="1" algn="ctr"/>
            <a:r>
              <a:rPr lang="ru-RU" sz="2800"/>
              <a:t>Алфавит клавиатурных символов; </a:t>
            </a:r>
          </a:p>
          <a:p>
            <a:pPr lvl="1" algn="ctr"/>
            <a:r>
              <a:rPr lang="ru-RU" sz="2800"/>
              <a:t>Алфавит арабских цифр; </a:t>
            </a:r>
          </a:p>
          <a:p>
            <a:pPr lvl="1" algn="ctr"/>
            <a:r>
              <a:rPr lang="ru-RU" sz="2800"/>
              <a:t>Алфавит шестнадцатеричных цифр (этот пример, в частности, показывает, что знаки одного алфавита могут образовываться из знаков других алфавитов); </a:t>
            </a:r>
          </a:p>
          <a:p>
            <a:pPr lvl="1" algn="ctr"/>
            <a:r>
              <a:rPr lang="ru-RU" sz="2800"/>
              <a:t>Алфавит латинских букв; </a:t>
            </a:r>
          </a:p>
          <a:p>
            <a:pPr lvl="1" algn="ctr"/>
            <a:r>
              <a:rPr lang="ru-RU" sz="2800"/>
              <a:t>Алфавит нотных символов. </a:t>
            </a:r>
          </a:p>
          <a:p>
            <a:pPr algn="ctr" eaLnBrk="0" hangingPunct="0"/>
            <a:endParaRPr lang="ru-RU" sz="280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1763713" y="260350"/>
            <a:ext cx="5673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95288" y="1627188"/>
            <a:ext cx="8497887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2800"/>
              <a:t>В силу безусловного приоритета двоичной системы счисления при внутреннем представлении информации в компьютере кодирование "внешних" символов основывается на сопоставлении каждому из них определенной группы двоичных знаков. </a:t>
            </a:r>
          </a:p>
          <a:p>
            <a:pPr algn="ctr"/>
            <a:r>
              <a:rPr lang="ru-RU" sz="2800"/>
              <a:t>Теперь мы можем сделать вывод, что информация всегда имеет какую-то форму, т.е. закодирована в виде различных символов.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1763713" y="260350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179388" y="3255963"/>
            <a:ext cx="87137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ru-RU" sz="2800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11188" y="981075"/>
            <a:ext cx="80660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800"/>
              <a:t>Исходя из вышесказанного:</a:t>
            </a:r>
          </a:p>
          <a:p>
            <a:r>
              <a:rPr lang="ru-RU" sz="2800">
                <a:solidFill>
                  <a:srgbClr val="FF3300"/>
                </a:solidFill>
              </a:rPr>
              <a:t>Кодирование</a:t>
            </a:r>
            <a:r>
              <a:rPr lang="ru-RU" sz="2800"/>
              <a:t> – это преобразование информации в удобную для передачи или хранения форму. 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395288" y="3278188"/>
            <a:ext cx="85693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1123950" algn="l"/>
              </a:tabLst>
            </a:pPr>
            <a:r>
              <a:rPr lang="ru-RU" sz="2800"/>
              <a:t>Музыку можно закодировать с помощью нот. Дорожные знаки – это тоже закодированные предупреждения водителю (показ некоторых знаков).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8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79388" y="1719263"/>
            <a:ext cx="8713787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Для любых операций над числами необходимы два понятия: “единица” и “ноль”.</a:t>
            </a:r>
          </a:p>
          <a:p>
            <a:pPr algn="ctr"/>
            <a:r>
              <a:rPr lang="ru-RU" sz="2800" b="1"/>
              <a:t> </a:t>
            </a:r>
          </a:p>
          <a:p>
            <a:pPr algn="ctr"/>
            <a:r>
              <a:rPr lang="ru-RU" sz="2800" b="1"/>
              <a:t>И, если понятие “единица (счета)”, в принципе, может быть установлено произвольно, то понятие “ноль” – универсальный математический постулат. </a:t>
            </a:r>
          </a:p>
          <a:p>
            <a:pPr algn="ctr"/>
            <a:r>
              <a:rPr lang="ru-RU" sz="2800" b="1"/>
              <a:t>Без этого постулата введение какой-либо универсальной системы счисления невозможно.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18891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179388" y="765175"/>
            <a:ext cx="878522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Иногда при передаче секретных сообщений поступают наоборот: информацию кодируют по специальному алгоритму так, чтобы человек, который не знает этого алгоритма, не сумел понять сообщения. Такой способ называется шифрованием.</a:t>
            </a: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179388" y="4005263"/>
            <a:ext cx="87852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/>
              <a:t>    </a:t>
            </a:r>
            <a:r>
              <a:rPr lang="ru-RU" sz="2800">
                <a:solidFill>
                  <a:srgbClr val="FF3300"/>
                </a:solidFill>
              </a:rPr>
              <a:t>Шифрование</a:t>
            </a:r>
            <a:r>
              <a:rPr lang="ru-RU" sz="2800"/>
              <a:t> – способ кодирования информации, по специальному алгоритму.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95288" y="549275"/>
            <a:ext cx="82804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Чтобы понять, как это работает, давайте сами закодируем (зашифруем) и раскодируем (расшифруем) информацию. </a:t>
            </a:r>
          </a:p>
          <a:p>
            <a:r>
              <a:rPr lang="ru-RU" sz="2800"/>
              <a:t>Для этого нам нужно составить определённую кодовую таблицу, по которой мы будем работать.</a:t>
            </a:r>
          </a:p>
        </p:txBody>
      </p:sp>
      <p:graphicFrame>
        <p:nvGraphicFramePr>
          <p:cNvPr id="39275" name="Group 363"/>
          <p:cNvGraphicFramePr>
            <a:graphicFrameLocks noGrp="1"/>
          </p:cNvGraphicFramePr>
          <p:nvPr/>
        </p:nvGraphicFramePr>
        <p:xfrm>
          <a:off x="2554288" y="2828925"/>
          <a:ext cx="3313112" cy="2471742"/>
        </p:xfrm>
        <a:graphic>
          <a:graphicData uri="http://schemas.openxmlformats.org/drawingml/2006/table">
            <a:tbl>
              <a:tblPr/>
              <a:tblGrid>
                <a:gridCol w="552450"/>
                <a:gridCol w="550862"/>
                <a:gridCol w="554038"/>
                <a:gridCol w="552450"/>
                <a:gridCol w="550862"/>
                <a:gridCol w="552450"/>
              </a:tblGrid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J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276" name="Text Box 364"/>
          <p:cNvSpPr txBox="1">
            <a:spLocks noChangeArrowheads="1"/>
          </p:cNvSpPr>
          <p:nvPr/>
        </p:nvSpPr>
        <p:spPr bwMode="auto">
          <a:xfrm>
            <a:off x="0" y="551656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Перед нами код Трисиме, но в нём используются латинские буквы, давайте составим на его основе новый код, применив русские буквы.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graphicFrame>
        <p:nvGraphicFramePr>
          <p:cNvPr id="40424" name="Group 488"/>
          <p:cNvGraphicFramePr>
            <a:graphicFrameLocks noGrp="1"/>
          </p:cNvGraphicFramePr>
          <p:nvPr/>
        </p:nvGraphicFramePr>
        <p:xfrm>
          <a:off x="1692275" y="476250"/>
          <a:ext cx="5545138" cy="3865565"/>
        </p:xfrm>
        <a:graphic>
          <a:graphicData uri="http://schemas.openxmlformats.org/drawingml/2006/table">
            <a:tbl>
              <a:tblPr/>
              <a:tblGrid>
                <a:gridCol w="693738"/>
                <a:gridCol w="692150"/>
                <a:gridCol w="693737"/>
                <a:gridCol w="693738"/>
                <a:gridCol w="692150"/>
                <a:gridCol w="693737"/>
                <a:gridCol w="692150"/>
                <a:gridCol w="693738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418" name="Text Box 482"/>
          <p:cNvSpPr txBox="1">
            <a:spLocks noChangeArrowheads="1"/>
          </p:cNvSpPr>
          <p:nvPr/>
        </p:nvSpPr>
        <p:spPr bwMode="auto">
          <a:xfrm>
            <a:off x="107950" y="4797425"/>
            <a:ext cx="90360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/>
              <a:t>Мы видим, что русских букв больше и для них не хватило кодов. Значит коды нужно дописать, но так чтобы закономерность была соблюдена.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4213" y="836613"/>
            <a:ext cx="71167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>
                <a:ea typeface="Times New Roman" pitchFamily="18" charset="0"/>
                <a:cs typeface="Arial" charset="0"/>
              </a:rPr>
              <a:t>В результате должно получиться следующее.</a:t>
            </a:r>
          </a:p>
        </p:txBody>
      </p:sp>
      <p:graphicFrame>
        <p:nvGraphicFramePr>
          <p:cNvPr id="41450" name="Group 490"/>
          <p:cNvGraphicFramePr>
            <a:graphicFrameLocks noGrp="1"/>
          </p:cNvGraphicFramePr>
          <p:nvPr/>
        </p:nvGraphicFramePr>
        <p:xfrm>
          <a:off x="1619250" y="1501775"/>
          <a:ext cx="5688013" cy="3160713"/>
        </p:xfrm>
        <a:graphic>
          <a:graphicData uri="http://schemas.openxmlformats.org/drawingml/2006/table">
            <a:tbl>
              <a:tblPr/>
              <a:tblGrid>
                <a:gridCol w="711200"/>
                <a:gridCol w="711200"/>
                <a:gridCol w="711200"/>
                <a:gridCol w="711200"/>
                <a:gridCol w="709613"/>
                <a:gridCol w="711200"/>
                <a:gridCol w="711200"/>
                <a:gridCol w="711200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232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451" name="Text Box 491"/>
          <p:cNvSpPr txBox="1">
            <a:spLocks noChangeArrowheads="1"/>
          </p:cNvSpPr>
          <p:nvPr/>
        </p:nvSpPr>
        <p:spPr bwMode="auto">
          <a:xfrm>
            <a:off x="179388" y="4981575"/>
            <a:ext cx="8826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/>
              <a:t>Теперь можно попробовать шифровать сообщения.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5059" name="Picture 3" descr="1175871499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03350" y="1901825"/>
            <a:ext cx="6337300" cy="434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0" y="639763"/>
            <a:ext cx="8799513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Теперь рассмотрим пример другого кода- «Азбука Морзе», попробуем заменить  точки цифрой «1», а тире – цифрой «0».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763713" y="-26988"/>
            <a:ext cx="568801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информации</a:t>
            </a:r>
            <a:r>
              <a:rPr lang="ru-RU"/>
              <a:t> 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827088" y="620713"/>
            <a:ext cx="74914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2800" b="1">
                <a:ea typeface="Times New Roman" pitchFamily="18" charset="0"/>
                <a:cs typeface="Arial" charset="0"/>
              </a:rPr>
              <a:t>В результате должно получиться следующее.</a:t>
            </a:r>
          </a:p>
        </p:txBody>
      </p:sp>
      <p:graphicFrame>
        <p:nvGraphicFramePr>
          <p:cNvPr id="42473" name="Group 489"/>
          <p:cNvGraphicFramePr>
            <a:graphicFrameLocks noGrp="1"/>
          </p:cNvGraphicFramePr>
          <p:nvPr/>
        </p:nvGraphicFramePr>
        <p:xfrm>
          <a:off x="1476375" y="1484313"/>
          <a:ext cx="6248400" cy="3744914"/>
        </p:xfrm>
        <a:graphic>
          <a:graphicData uri="http://schemas.openxmlformats.org/drawingml/2006/table">
            <a:tbl>
              <a:tblPr/>
              <a:tblGrid>
                <a:gridCol w="781050"/>
                <a:gridCol w="781050"/>
                <a:gridCol w="781050"/>
                <a:gridCol w="781050"/>
                <a:gridCol w="781050"/>
                <a:gridCol w="781050"/>
                <a:gridCol w="781050"/>
                <a:gridCol w="781050"/>
              </a:tblGrid>
              <a:tr h="350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Й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Ъ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5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Щ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474" name="Rectangle 490"/>
          <p:cNvSpPr>
            <a:spLocks noChangeArrowheads="1"/>
          </p:cNvSpPr>
          <p:nvPr/>
        </p:nvSpPr>
        <p:spPr bwMode="auto">
          <a:xfrm>
            <a:off x="250825" y="5438775"/>
            <a:ext cx="84978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/>
              <a:t>Теперь можно попробовать шифровать сообщения с помощью новой кодовой таблицы.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036888" y="1557338"/>
            <a:ext cx="36957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400" b="1">
                <a:solidFill>
                  <a:srgbClr val="FF3300"/>
                </a:solidFill>
              </a:rPr>
              <a:t>Таблица стандартных ASCII символов. </a:t>
            </a:r>
          </a:p>
          <a:p>
            <a:pPr eaLnBrk="0" hangingPunct="0"/>
            <a:endParaRPr lang="ru-RU" sz="1400">
              <a:solidFill>
                <a:srgbClr val="FF3300"/>
              </a:solidFill>
            </a:endParaRPr>
          </a:p>
        </p:txBody>
      </p:sp>
      <p:sp>
        <p:nvSpPr>
          <p:cNvPr id="43258" name="Rectangle 250"/>
          <p:cNvSpPr>
            <a:spLocks noChangeArrowheads="1"/>
          </p:cNvSpPr>
          <p:nvPr/>
        </p:nvSpPr>
        <p:spPr bwMode="auto">
          <a:xfrm>
            <a:off x="3825875" y="4803775"/>
            <a:ext cx="4043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ru-RU" b="1"/>
              <a:t>Пример:</a:t>
            </a:r>
            <a:r>
              <a:rPr lang="ru-RU"/>
              <a:t> коду 47 соответствует "G".</a:t>
            </a:r>
          </a:p>
        </p:txBody>
      </p:sp>
      <p:graphicFrame>
        <p:nvGraphicFramePr>
          <p:cNvPr id="43594" name="Group 586"/>
          <p:cNvGraphicFramePr>
            <a:graphicFrameLocks noGrp="1"/>
          </p:cNvGraphicFramePr>
          <p:nvPr/>
        </p:nvGraphicFramePr>
        <p:xfrm>
          <a:off x="1547813" y="2146300"/>
          <a:ext cx="6029325" cy="2566991"/>
        </p:xfrm>
        <a:graphic>
          <a:graphicData uri="http://schemas.openxmlformats.org/drawingml/2006/table">
            <a:tbl>
              <a:tblPr/>
              <a:tblGrid>
                <a:gridCol w="330200"/>
                <a:gridCol w="415925"/>
                <a:gridCol w="361950"/>
                <a:gridCol w="349250"/>
                <a:gridCol w="349250"/>
                <a:gridCol w="349250"/>
                <a:gridCol w="387350"/>
                <a:gridCol w="336550"/>
                <a:gridCol w="400050"/>
                <a:gridCol w="349250"/>
                <a:gridCol w="336550"/>
                <a:gridCol w="323850"/>
                <a:gridCol w="336550"/>
                <a:gridCol w="317500"/>
                <a:gridCol w="374650"/>
                <a:gridCol w="349250"/>
                <a:gridCol w="361950"/>
              </a:tblGrid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B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C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D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!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"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'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/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;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=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@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[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\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]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^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_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`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Arial" charset="0"/>
                        </a:rPr>
                        <a:t>7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q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{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|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}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 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3595" name="Text Box 587"/>
          <p:cNvSpPr txBox="1">
            <a:spLocks noChangeArrowheads="1"/>
          </p:cNvSpPr>
          <p:nvPr/>
        </p:nvSpPr>
        <p:spPr bwMode="auto">
          <a:xfrm>
            <a:off x="1547813" y="333375"/>
            <a:ext cx="6840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3300"/>
                </a:solidFill>
              </a:rPr>
              <a:t>Кодирование текстовой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39750" y="284163"/>
            <a:ext cx="83581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Кодирование графической информации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1263650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/>
              <a:t>В отличии текстового представления информации, когда минимальной единицей является символ, при отображении растровой графики картинка строится из отдельных элементов – </a:t>
            </a:r>
            <a:r>
              <a:rPr lang="ru-RU" sz="2800">
                <a:solidFill>
                  <a:srgbClr val="FF3300"/>
                </a:solidFill>
              </a:rPr>
              <a:t>ПИКСЕЛОВ</a:t>
            </a:r>
            <a:r>
              <a:rPr lang="ru-RU" sz="2800"/>
              <a:t>. Здесь, так же имеет важное значение используемая цветовая палитра. Например, при 8 цветной палитре используется трёхразрядный двоичный код. </a:t>
            </a:r>
          </a:p>
          <a:p>
            <a:pPr algn="ctr"/>
            <a:r>
              <a:rPr lang="ru-RU" sz="2800"/>
              <a:t>При векторном подходе изображение рассматривается как совокупность простых элементов: прямых линий, дуг, окружностей, эллипсов, прямоугольников, закрасок и пр., которые называются графическими примитивами.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23850" y="3140075"/>
            <a:ext cx="85264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3200" b="1">
                <a:solidFill>
                  <a:srgbClr val="FF3300"/>
                </a:solidFill>
              </a:rPr>
              <a:t>Что дало человечеству умение считать?</a:t>
            </a:r>
            <a:r>
              <a:rPr lang="ru-RU" b="1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9750" y="1196975"/>
            <a:ext cx="8351838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Счет на пальцах дал основание, по крайней мере, пяти системам счисления </a:t>
            </a:r>
            <a:r>
              <a:rPr lang="ru-RU" sz="2800" b="1" i="1"/>
              <a:t>помимо</a:t>
            </a:r>
            <a:r>
              <a:rPr lang="ru-RU" sz="2800" b="1"/>
              <a:t> десятеричной, а именно: четверичной, пятиричной, восьмиричной, двадцатиричной и сорокаричной.</a:t>
            </a:r>
          </a:p>
          <a:p>
            <a:pPr eaLnBrk="0" hangingPunct="0"/>
            <a:endParaRPr lang="ru-RU" sz="2800" b="1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18891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95288" y="3500438"/>
            <a:ext cx="8353425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Остатки двух последних сохранились, например, в русском </a:t>
            </a:r>
            <a:r>
              <a:rPr lang="ru-RU" sz="2800" b="1" i="1"/>
              <a:t>сорок</a:t>
            </a:r>
            <a:r>
              <a:rPr lang="ru-RU" sz="2800" b="1"/>
              <a:t> и словацком </a:t>
            </a:r>
            <a:r>
              <a:rPr lang="ru-RU" sz="2800" b="1" i="1"/>
              <a:t>meru</a:t>
            </a:r>
            <a:r>
              <a:rPr lang="ru-RU" sz="2800" b="1"/>
              <a:t> “сорок, дословно: мера”, в английском </a:t>
            </a:r>
            <a:r>
              <a:rPr lang="ru-RU" sz="2800" b="1" i="1"/>
              <a:t>score</a:t>
            </a:r>
            <a:r>
              <a:rPr lang="ru-RU" sz="2800" b="1"/>
              <a:t> “двадцать” и в том, что в английском фунте до недавнего времени было 20 шиллингов, во французском 80 - </a:t>
            </a:r>
            <a:r>
              <a:rPr lang="ru-RU" sz="2800" b="1" i="1"/>
              <a:t>quatre-vingt</a:t>
            </a:r>
            <a:r>
              <a:rPr lang="ru-RU" sz="2800" b="1"/>
              <a:t>, т.е. “четыре двадцатки”, и т. д. 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18891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0" y="188913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6" name="Picture 4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5288" y="1993900"/>
            <a:ext cx="82804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Кстати, про Москву еще в 17 веке говорили, что в ней "сорок сороков церквей", хотя их было порядка ста, т.е. слово "40" еще ассоциировалось не только с число 40, но и с понятием "конец счета", т.е. "минимальный цикл", уже равный к тому времени 10. </a:t>
            </a:r>
          </a:p>
          <a:p>
            <a:pPr algn="ctr"/>
            <a:r>
              <a:rPr lang="ru-RU" sz="2800" b="1"/>
              <a:t>(Сорокаричная система - это начало торговли: т.е. все пальцы продавца и покупателя).</a:t>
            </a:r>
          </a:p>
          <a:p>
            <a:pPr algn="ctr" eaLnBrk="0" hangingPunct="0"/>
            <a:endParaRPr lang="ru-RU" sz="2800" b="1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179388" y="231775"/>
            <a:ext cx="85693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125538"/>
            <a:ext cx="91440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Остатки восьмиричной системы сохранились в русском “осьмушка” (результат троекратного деления пополам) и названии буквы I в русской гражданской азбуке до 1918 г. “и </a:t>
            </a:r>
            <a:r>
              <a:rPr lang="ru-RU" sz="2800" b="1" i="1"/>
              <a:t>восьмиричное</a:t>
            </a:r>
            <a:r>
              <a:rPr lang="ru-RU" sz="2800" b="1"/>
              <a:t>”, в отличие от И - “</a:t>
            </a:r>
            <a:r>
              <a:rPr lang="ru-RU" sz="2800" b="1" i="1"/>
              <a:t>десятиричного</a:t>
            </a:r>
            <a:r>
              <a:rPr lang="ru-RU" sz="2800" b="1"/>
              <a:t>”. (Заметим, что вторая часть этого сложного слова - </a:t>
            </a:r>
            <a:r>
              <a:rPr lang="ru-RU" sz="2800" b="1" i="1"/>
              <a:t>ричное</a:t>
            </a:r>
            <a:r>
              <a:rPr lang="ru-RU" sz="2800" b="1"/>
              <a:t> - однокоренное с </a:t>
            </a:r>
            <a:r>
              <a:rPr lang="ru-RU" sz="2800" b="1" i="1"/>
              <a:t>решать</a:t>
            </a:r>
            <a:r>
              <a:rPr lang="ru-RU" sz="2800" b="1"/>
              <a:t>, т.е. “считать”, ср. укр. </a:t>
            </a:r>
            <a:r>
              <a:rPr lang="ru-RU" sz="2800" b="1" i="1"/>
              <a:t>рахувати</a:t>
            </a:r>
            <a:r>
              <a:rPr lang="ru-RU" sz="2800" b="1"/>
              <a:t>, нем. </a:t>
            </a:r>
            <a:r>
              <a:rPr lang="ru-RU" sz="2800" b="1" i="1"/>
              <a:t>rechnen</a:t>
            </a:r>
            <a:r>
              <a:rPr lang="ru-RU" sz="2800" b="1"/>
              <a:t>. О буквах-числах будет подробно сказано ниже.) Восьмиричная система счисления лежит и в основе всех натуральных музыкальных ладов (октава) и была единственной до появления хроматической гаммы (до XVIII в.).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95288" y="895350"/>
            <a:ext cx="8280400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Все системы счисления, основанные на пальцевом счете, связаны между собой. Наиболее старыми из них являются четверичная и пятиричная. Четверичная система основана на пальцах руки, не считая большого пальца. В английском языке, например, эти четыре пальца называются одним словом (</a:t>
            </a:r>
            <a:r>
              <a:rPr lang="ru-RU" sz="2800" b="1" i="1"/>
              <a:t>fingers</a:t>
            </a:r>
            <a:r>
              <a:rPr lang="ru-RU" sz="2800" b="1"/>
              <a:t>), а большой палец – другим (</a:t>
            </a:r>
            <a:r>
              <a:rPr lang="ru-RU" sz="2800" b="1" i="1"/>
              <a:t>thumb</a:t>
            </a:r>
            <a:r>
              <a:rPr lang="ru-RU" sz="2800" b="1"/>
              <a:t>, соответствует русскому </a:t>
            </a:r>
            <a:r>
              <a:rPr lang="ru-RU" sz="2800" b="1" i="1"/>
              <a:t>дыб</a:t>
            </a:r>
            <a:r>
              <a:rPr lang="ru-RU" sz="2800" b="1"/>
              <a:t>). То же касается и пальцев ног (большой палец – англ. </a:t>
            </a:r>
            <a:r>
              <a:rPr lang="ru-RU" sz="2800" b="1" i="1"/>
              <a:t>toe</a:t>
            </a:r>
            <a:r>
              <a:rPr lang="ru-RU" sz="2800" b="1"/>
              <a:t>). Слово </a:t>
            </a:r>
            <a:r>
              <a:rPr lang="ru-RU" sz="2800" b="1" i="1"/>
              <a:t>пять</a:t>
            </a:r>
            <a:r>
              <a:rPr lang="ru-RU" sz="2800" b="1"/>
              <a:t> - однокоренное с </a:t>
            </a:r>
            <a:r>
              <a:rPr lang="ru-RU" sz="2800" b="1" i="1"/>
              <a:t>пясть</a:t>
            </a:r>
            <a:r>
              <a:rPr lang="ru-RU" sz="2800" b="1"/>
              <a:t> (т.е. ладонь).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250825" y="1241425"/>
            <a:ext cx="8569325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Четверичная система произошла от самой древней – </a:t>
            </a:r>
            <a:r>
              <a:rPr lang="ru-RU" sz="2800" b="1" i="1"/>
              <a:t>двоичной</a:t>
            </a:r>
            <a:r>
              <a:rPr lang="ru-RU" sz="2800" b="1"/>
              <a:t> (две руки, два глаза, двоичное число существительных и т. д. ), которая теперь применяется в компьютерах. В четверичной пальцевой системе большой палец означал конец счета – т. е. эквивалент </a:t>
            </a:r>
            <a:r>
              <a:rPr lang="ru-RU" sz="2800" b="1" i="1"/>
              <a:t>нуля</a:t>
            </a:r>
            <a:r>
              <a:rPr lang="ru-RU" sz="2800" b="1"/>
              <a:t>. Остатки четверичной системы прослеживаются в музыкальной нотации (октава делится на два </a:t>
            </a:r>
            <a:r>
              <a:rPr lang="ru-RU" sz="2800" b="1" i="1"/>
              <a:t>тетра</a:t>
            </a:r>
            <a:r>
              <a:rPr lang="ru-RU" sz="2800" b="1"/>
              <a:t>хорда), в средневековых французских стихах-</a:t>
            </a:r>
            <a:r>
              <a:rPr lang="ru-RU" sz="2800" b="1" i="1"/>
              <a:t>катренах</a:t>
            </a:r>
            <a:r>
              <a:rPr lang="ru-RU" sz="2800" b="1"/>
              <a:t> (XVII в.), в названии русской меры жидкостей “четверть”, в делении года на четыре сезона и т. 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фон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0825" y="-100013"/>
            <a:ext cx="8713788" cy="1066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Какие системы счисления сложились исторически?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79388" y="1090613"/>
            <a:ext cx="8785225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Так называемые “римские” цифры также основаны на пальцевом счете и, по сути, являются сочетанием двоичной, четверичной, пятиричной и сорокаричной систем. В системе римских цифр числа от 1 до 39 (XXXIX) отображаются некоторой комбинацией </a:t>
            </a:r>
            <a:r>
              <a:rPr lang="ru-RU" sz="2800" b="1" i="1"/>
              <a:t>одинаковых</a:t>
            </a:r>
            <a:r>
              <a:rPr lang="ru-RU" sz="2800" b="1"/>
              <a:t> палочек (не букв латиницы I, V, X, порядок которых в алфавите не имеет ничего общего со счетом, в отличие, например от греческого!). А вот число сорок - “конец счета” - отображалось </a:t>
            </a:r>
            <a:r>
              <a:rPr lang="ru-RU" sz="2800" b="1" i="1"/>
              <a:t>буквой</a:t>
            </a:r>
            <a:r>
              <a:rPr lang="ru-RU" sz="2800" b="1"/>
              <a:t> L (от лат. Libra – вес) – отсюда знак фунта стерлингов.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3388</Words>
  <Application>Microsoft Office PowerPoint</Application>
  <PresentationFormat>Экран (4:3)</PresentationFormat>
  <Paragraphs>589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Вадим</dc:creator>
  <cp:lastModifiedBy>Пользователь</cp:lastModifiedBy>
  <cp:revision>26</cp:revision>
  <dcterms:created xsi:type="dcterms:W3CDTF">2008-03-30T14:25:07Z</dcterms:created>
  <dcterms:modified xsi:type="dcterms:W3CDTF">2019-10-24T14:24:49Z</dcterms:modified>
</cp:coreProperties>
</file>