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handoutMasterIdLst>
    <p:handoutMasterId r:id="rId22"/>
  </p:handoutMasterIdLst>
  <p:sldIdLst>
    <p:sldId id="265" r:id="rId2"/>
    <p:sldId id="268" r:id="rId3"/>
    <p:sldId id="269" r:id="rId4"/>
    <p:sldId id="270" r:id="rId5"/>
    <p:sldId id="271" r:id="rId6"/>
    <p:sldId id="275" r:id="rId7"/>
    <p:sldId id="277" r:id="rId8"/>
    <p:sldId id="256" r:id="rId9"/>
    <p:sldId id="257" r:id="rId10"/>
    <p:sldId id="258" r:id="rId11"/>
    <p:sldId id="259" r:id="rId12"/>
    <p:sldId id="264" r:id="rId13"/>
    <p:sldId id="261" r:id="rId14"/>
    <p:sldId id="280" r:id="rId15"/>
    <p:sldId id="281" r:id="rId16"/>
    <p:sldId id="282" r:id="rId17"/>
    <p:sldId id="283" r:id="rId18"/>
    <p:sldId id="285" r:id="rId19"/>
    <p:sldId id="284" r:id="rId2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1BF00-3036-41C6-AC34-369945B60DAA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2E4D5-7806-4E9E-B0BB-A259C3133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928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6C6AD5E2-021E-4C15-9764-1D4881D78677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33901FF-70AD-40C4-8BCF-2976A1A1E9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6094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901FF-70AD-40C4-8BCF-2976A1A1E91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4171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E631C87-BEAA-4AB4-9EB7-39E16DDA9FDD}" type="slidenum">
              <a:rPr lang="ru-RU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D90BD7C-7CDF-465B-8D14-0FC46C74FF69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AB7EE1C-B04B-4D0A-83F5-CCB629581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2;&#1082;&#1090;&#1080;&#1095;&#1077;&#1089;&#1082;&#1072;&#1103;%20&#1088;&#1072;&#1073;&#1086;&#1090;&#1072;%20&#1055;&#1077;&#1088;&#1077;&#1074;&#1086;&#1076;%20&#1095;&#1080;&#1089;&#1077;&#1083;.xl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&#1041;&#1077;&#1079;&#1099;&#1084;&#1103;&#1085;&#1085;&#1099;&#1081;123.png" TargetMode="External"/><Relationship Id="rId5" Type="http://schemas.openxmlformats.org/officeDocument/2006/relationships/image" Target="../media/image14.png"/><Relationship Id="rId4" Type="http://schemas.openxmlformats.org/officeDocument/2006/relationships/hyperlink" Target="&#1041;&#1077;&#1079;&#1099;&#1084;&#1103;&#1085;&#1085;&#1099;&#1081;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roject1.ex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Project2.exe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873" y="1521221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исел из двоичной системы счисления, и наоборот. Использование приложения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Калькулятор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1974" y="1700808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dirty="0">
                <a:latin typeface="Times New Roman"/>
                <a:ea typeface="Times New Roman"/>
              </a:rPr>
              <a:t> 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873" y="3480322"/>
            <a:ext cx="790429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МКОУ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Каршинская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Багандалиева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З.З.</a:t>
            </a: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16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74" y="-35875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468313" y="4797425"/>
            <a:ext cx="8281987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base" hangingPunct="1">
              <a:lnSpc>
                <a:spcPct val="90000"/>
              </a:lnSpc>
              <a:spcAft>
                <a:spcPct val="0"/>
              </a:spcAft>
              <a:buFontTx/>
              <a:buNone/>
            </a:pPr>
            <a:endParaRPr kumimoji="1" lang="ru-RU" altLang="ru-RU" sz="2400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12291" name="Picture 2" descr="C:\Documents and Settings\01072012\Рабочий стол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15" y="-20000"/>
            <a:ext cx="9144000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500313"/>
            <a:ext cx="46291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00063"/>
            <a:ext cx="254317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трелка вверх 7"/>
          <p:cNvSpPr/>
          <p:nvPr/>
        </p:nvSpPr>
        <p:spPr>
          <a:xfrm rot="9008114">
            <a:off x="1104900" y="53975"/>
            <a:ext cx="481013" cy="895350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Стрелка вправо 25">
            <a:hlinkClick r:id="rId7" action="ppaction://hlinksldjump"/>
          </p:cNvPr>
          <p:cNvSpPr/>
          <p:nvPr/>
        </p:nvSpPr>
        <p:spPr>
          <a:xfrm>
            <a:off x="1589348" y="4434528"/>
            <a:ext cx="936104" cy="506640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2118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0.10885 0.048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4" y="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01072012\Рабочий стол\Рисунок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3643313"/>
            <a:ext cx="46196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" y="0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6" y="614363"/>
            <a:ext cx="460057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трелка вверх 6"/>
          <p:cNvSpPr/>
          <p:nvPr/>
        </p:nvSpPr>
        <p:spPr>
          <a:xfrm rot="7780056">
            <a:off x="1354137" y="784226"/>
            <a:ext cx="479425" cy="749300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1600675" y="4816798"/>
            <a:ext cx="936104" cy="556418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36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21545 -0.025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545 -0.02592 L 0.35711 0.4465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3" y="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12 0.44653 L 0.71164 0.4150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6" y="-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6" y="-4564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>
            <a:hlinkClick r:id="rId4" action="ppaction://hlinksldjump"/>
          </p:cNvPr>
          <p:cNvSpPr/>
          <p:nvPr/>
        </p:nvSpPr>
        <p:spPr>
          <a:xfrm>
            <a:off x="7301802" y="5517232"/>
            <a:ext cx="1080120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02109269"/>
              </p:ext>
            </p:extLst>
          </p:nvPr>
        </p:nvGraphicFramePr>
        <p:xfrm>
          <a:off x="3987800" y="1988841"/>
          <a:ext cx="2672432" cy="1783060"/>
        </p:xfrm>
        <a:graphic>
          <a:graphicData uri="http://schemas.openxmlformats.org/presentationml/2006/ole">
            <p:oleObj spid="_x0000_s2056" name="Объект упаковщика для оболочки" showAsIcon="1" r:id="rId5" imgW="1167480" imgH="686880" progId="Packag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80847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301255" y="2045166"/>
            <a:ext cx="669765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/>
                <a:ea typeface="Times New Roman"/>
              </a:rPr>
              <a:t>Нарисуй фигуру 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>
                <a:latin typeface="Times New Roman"/>
                <a:ea typeface="Times New Roman"/>
              </a:rPr>
              <a:t>Каждой паре выдается карточка, содержащая таблицу с координатами точек, записанными в двоичной системе счисления, и система координат. Для выполнения задания необходимо: </a:t>
            </a:r>
          </a:p>
          <a:p>
            <a:r>
              <a:rPr lang="ru-RU" sz="2400" dirty="0">
                <a:latin typeface="Times New Roman"/>
                <a:ea typeface="Times New Roman"/>
              </a:rPr>
              <a:t>а) перевести координаты точек в десятичную систему; </a:t>
            </a:r>
          </a:p>
          <a:p>
            <a:r>
              <a:rPr lang="ru-RU" sz="2400" dirty="0">
                <a:latin typeface="Times New Roman"/>
                <a:ea typeface="Times New Roman"/>
              </a:rPr>
              <a:t>б) проверить правильность с помощью программы Калькулятор (этот пункт при желании можно пропустить); </a:t>
            </a:r>
          </a:p>
          <a:p>
            <a:r>
              <a:rPr lang="ru-RU" sz="2400" dirty="0">
                <a:latin typeface="Times New Roman"/>
                <a:ea typeface="Times New Roman"/>
              </a:rPr>
              <a:t>в) построить по ним фигуру в координатной плоскости по вариантам: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2" name="Стрелка вправо 21">
            <a:hlinkClick r:id="rId3" action="ppaction://hlinksldjump"/>
          </p:cNvPr>
          <p:cNvSpPr/>
          <p:nvPr/>
        </p:nvSpPr>
        <p:spPr>
          <a:xfrm>
            <a:off x="7785223" y="5446712"/>
            <a:ext cx="108012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083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72203840"/>
              </p:ext>
            </p:extLst>
          </p:nvPr>
        </p:nvGraphicFramePr>
        <p:xfrm>
          <a:off x="1043608" y="1171065"/>
          <a:ext cx="6838472" cy="4399401"/>
        </p:xfrm>
        <a:graphic>
          <a:graphicData uri="http://schemas.openxmlformats.org/drawingml/2006/table">
            <a:tbl>
              <a:tblPr/>
              <a:tblGrid>
                <a:gridCol w="2216512"/>
                <a:gridCol w="2310980"/>
                <a:gridCol w="2310980"/>
              </a:tblGrid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№ точки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Двоичный код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Десятичный код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(101;101)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(101;101000)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(11001;101000)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(11001;100011)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(1010;100011)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(1010;101)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(101;101)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50065" y="94927"/>
            <a:ext cx="90137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Отметьте и последовательно соедините на координатной плоскости точки.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>
            <a:hlinkClick r:id="rId3" action="ppaction://hlinksldjump"/>
          </p:cNvPr>
          <p:cNvSpPr/>
          <p:nvPr/>
        </p:nvSpPr>
        <p:spPr>
          <a:xfrm>
            <a:off x="7882081" y="5949280"/>
            <a:ext cx="1080120" cy="288032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21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30241" y="191425"/>
            <a:ext cx="90137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Отметьте и последовательно соедините на координатной плоскости точки.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2938752"/>
              </p:ext>
            </p:extLst>
          </p:nvPr>
        </p:nvGraphicFramePr>
        <p:xfrm>
          <a:off x="755576" y="1163685"/>
          <a:ext cx="5496866" cy="5166360"/>
        </p:xfrm>
        <a:graphic>
          <a:graphicData uri="http://schemas.openxmlformats.org/drawingml/2006/table">
            <a:tbl>
              <a:tblPr/>
              <a:tblGrid>
                <a:gridCol w="1908662"/>
                <a:gridCol w="1794102"/>
                <a:gridCol w="1794102"/>
              </a:tblGrid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№ точки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Двоичный код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Десятичный код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(10; 1111)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(1000; 10000)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(1011; 10110)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(1110; 10000)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(10100; 1111)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(10000; 1010)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(10010; 100)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(1011; 111)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(100; 100)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(110; 1010)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(10; 1111)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0393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78" y="0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Стрелка вправо 19">
            <a:hlinkClick r:id="rId3" action="ppaction://hlinkfile"/>
          </p:cNvPr>
          <p:cNvSpPr/>
          <p:nvPr/>
        </p:nvSpPr>
        <p:spPr>
          <a:xfrm>
            <a:off x="93400" y="191501"/>
            <a:ext cx="1008112" cy="4363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77161660"/>
              </p:ext>
            </p:extLst>
          </p:nvPr>
        </p:nvGraphicFramePr>
        <p:xfrm>
          <a:off x="1595809" y="0"/>
          <a:ext cx="6580261" cy="7063740"/>
        </p:xfrm>
        <a:graphic>
          <a:graphicData uri="http://schemas.openxmlformats.org/drawingml/2006/table">
            <a:tbl>
              <a:tblPr/>
              <a:tblGrid>
                <a:gridCol w="1055858"/>
                <a:gridCol w="1165215"/>
                <a:gridCol w="724017"/>
                <a:gridCol w="1070943"/>
                <a:gridCol w="1116194"/>
                <a:gridCol w="724017"/>
                <a:gridCol w="724017"/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Упражнение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Упражнение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43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Переведите числа </a:t>
                      </a:r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десятичной</a:t>
                      </a:r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системы счисления в двоичную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Переведите числа </a:t>
                      </a:r>
                      <a:r>
                        <a:rPr lang="ru-RU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двоичной</a:t>
                      </a:r>
                      <a:r>
                        <a:rPr lang="ru-RU" sz="2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системы счисления в десятичную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Десятичное число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Двоичное число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Двоичное число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Десятичное число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1505" name="Picture 1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4235804"/>
            <a:ext cx="1036637" cy="52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64" y="5838281"/>
            <a:ext cx="857124" cy="50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0377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547664" y="627871"/>
            <a:ext cx="4428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Ну, а сейчас, давайте поиграем.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на рабочем столе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файлы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Proekt1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Proekt2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35696" y="1857847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hlinkClick r:id="rId3" action="ppaction://hlinkfile"/>
              </a:rPr>
              <a:t>Proekt1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35696" y="3219182"/>
            <a:ext cx="18494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srgbClr val="0000CC"/>
                </a:solidFill>
                <a:hlinkClick r:id="rId4" action="ppaction://hlinkfile"/>
              </a:rPr>
              <a:t>Proekt2</a:t>
            </a:r>
            <a:endParaRPr lang="ru-RU" sz="4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749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8340" y="1553264"/>
            <a:ext cx="57606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Times New Roman"/>
              </a:rPr>
              <a:t>Используемая методическая литература: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Уроки информатики в 8-9 классах: Методическое пособие/  Л.Л. </a:t>
            </a:r>
            <a:r>
              <a:rPr lang="ru-RU" sz="2400" dirty="0" err="1">
                <a:latin typeface="Times New Roman"/>
                <a:ea typeface="Times New Roman"/>
              </a:rPr>
              <a:t>Босова</a:t>
            </a:r>
            <a:r>
              <a:rPr lang="ru-RU" sz="2400" dirty="0">
                <a:latin typeface="Times New Roman"/>
                <a:ea typeface="Times New Roman"/>
              </a:rPr>
              <a:t>, А.Ю. </a:t>
            </a:r>
            <a:r>
              <a:rPr lang="ru-RU" sz="2400" dirty="0" err="1">
                <a:latin typeface="Times New Roman"/>
                <a:ea typeface="Times New Roman"/>
              </a:rPr>
              <a:t>Босова</a:t>
            </a:r>
            <a:r>
              <a:rPr lang="ru-RU" sz="2400" dirty="0">
                <a:latin typeface="Times New Roman"/>
                <a:ea typeface="Times New Roman"/>
              </a:rPr>
              <a:t>. – </a:t>
            </a:r>
            <a:r>
              <a:rPr lang="ru-RU" sz="2400" dirty="0" err="1">
                <a:latin typeface="Times New Roman"/>
                <a:ea typeface="Times New Roman"/>
              </a:rPr>
              <a:t>М.:Бином</a:t>
            </a:r>
            <a:r>
              <a:rPr lang="ru-RU" sz="2400" dirty="0">
                <a:latin typeface="Times New Roman"/>
                <a:ea typeface="Times New Roman"/>
              </a:rPr>
              <a:t>. Лаборатория знаний, 2004.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Занимательные задачи по информатике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/ </a:t>
            </a:r>
            <a:r>
              <a:rPr lang="ru-RU" sz="2400" dirty="0" err="1">
                <a:latin typeface="Times New Roman"/>
                <a:ea typeface="Times New Roman"/>
              </a:rPr>
              <a:t>Л.Л.Босова</a:t>
            </a:r>
            <a:r>
              <a:rPr lang="ru-RU" sz="2400" dirty="0">
                <a:latin typeface="Times New Roman"/>
                <a:ea typeface="Times New Roman"/>
              </a:rPr>
              <a:t>,   </a:t>
            </a:r>
            <a:r>
              <a:rPr lang="ru-RU" sz="2400" dirty="0" err="1">
                <a:latin typeface="Times New Roman"/>
                <a:ea typeface="Times New Roman"/>
              </a:rPr>
              <a:t>А.Ю.Босова</a:t>
            </a:r>
            <a:r>
              <a:rPr lang="ru-RU" sz="2400" dirty="0">
                <a:latin typeface="Times New Roman"/>
                <a:ea typeface="Times New Roman"/>
              </a:rPr>
              <a:t>, Ю.Г. Коломенская. – 2-е изд., </a:t>
            </a:r>
            <a:r>
              <a:rPr lang="ru-RU" sz="2400" dirty="0" err="1">
                <a:latin typeface="Times New Roman"/>
                <a:ea typeface="Times New Roman"/>
              </a:rPr>
              <a:t>испр</a:t>
            </a:r>
            <a:r>
              <a:rPr lang="ru-RU" sz="2400" dirty="0">
                <a:latin typeface="Times New Roman"/>
                <a:ea typeface="Times New Roman"/>
              </a:rPr>
              <a:t>. – М.: Бином.  Лаборатория знаний, 2006.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" y="0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540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1438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903344" y="1484784"/>
            <a:ext cx="7094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ШНЕЕ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286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772816"/>
            <a:ext cx="4572000" cy="134806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Задание 1</a:t>
            </a:r>
            <a:endParaRPr lang="ru-RU" altLang="ru-RU" sz="2400" b="1" kern="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Задание 2</a:t>
            </a:r>
            <a:endParaRPr lang="ru-RU" altLang="ru-RU" sz="2400" b="1" kern="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Задание3</a:t>
            </a:r>
            <a:endParaRPr lang="ru-RU" altLang="ru-RU" sz="2400" b="1" kern="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>
            <a:off x="6156176" y="4941168"/>
            <a:ext cx="144016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757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0544" y="1340768"/>
            <a:ext cx="6552728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sz="4000" b="1" kern="0" dirty="0" smtClean="0">
                <a:solidFill>
                  <a:prstClr val="black"/>
                </a:solidFill>
              </a:rPr>
              <a:t> </a:t>
            </a: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Двоичное число </a:t>
            </a:r>
            <a:r>
              <a:rPr lang="ru-RU" sz="2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1001 </a:t>
            </a: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десятичной записи имеет вид: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А</a:t>
            </a:r>
            <a:r>
              <a:rPr lang="ru-RU" sz="24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) </a:t>
            </a:r>
            <a:r>
              <a:rPr lang="ru-RU" sz="2400" b="1" kern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9</a:t>
            </a:r>
            <a:endParaRPr lang="ru-RU" sz="2400" b="1" kern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Б) 8 </a:t>
            </a:r>
            <a:endParaRPr lang="ru-RU" sz="2400" b="1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В) </a:t>
            </a:r>
            <a:r>
              <a:rPr lang="ru-RU" sz="2400" b="1" kern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17</a:t>
            </a:r>
            <a:endParaRPr lang="ru-RU" sz="2400" b="1" kern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" action="ppaction://noaction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Г) </a:t>
            </a:r>
            <a:r>
              <a:rPr lang="ru-RU" sz="2400" b="1" kern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10</a:t>
            </a:r>
            <a:endParaRPr lang="ru-RU" sz="2400" b="1" kern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Выгнутая влево стрелка 2"/>
          <p:cNvSpPr/>
          <p:nvPr/>
        </p:nvSpPr>
        <p:spPr>
          <a:xfrm rot="16200000">
            <a:off x="7812360" y="5709454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73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7747" y="1770384"/>
            <a:ext cx="6912768" cy="278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sz="3600" b="1" kern="0" dirty="0" smtClean="0">
                <a:solidFill>
                  <a:prstClr val="black"/>
                </a:solidFill>
              </a:rPr>
              <a:t> </a:t>
            </a: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Двоичное число 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1010000 </a:t>
            </a: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десятичной записи имеет вид: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А</a:t>
            </a: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)  81</a:t>
            </a:r>
            <a:endParaRPr lang="ru-RU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Б)  92</a:t>
            </a:r>
            <a:endParaRPr lang="ru-RU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В)  80</a:t>
            </a:r>
            <a:endParaRPr lang="ru-RU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Г)   78</a:t>
            </a:r>
            <a:endParaRPr lang="ru-RU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гнутая влево стрелка 3">
            <a:hlinkClick r:id="rId4" action="ppaction://hlinksldjump"/>
          </p:cNvPr>
          <p:cNvSpPr/>
          <p:nvPr/>
        </p:nvSpPr>
        <p:spPr>
          <a:xfrm rot="16200000">
            <a:off x="7812360" y="5709454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583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лево стрелка 2">
            <a:hlinkClick r:id="rId3" action="ppaction://hlinksldjump"/>
          </p:cNvPr>
          <p:cNvSpPr/>
          <p:nvPr/>
        </p:nvSpPr>
        <p:spPr>
          <a:xfrm rot="16200000">
            <a:off x="7812360" y="5709454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7747" y="1412777"/>
            <a:ext cx="542025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65"/>
              </a:spcBef>
              <a:spcAft>
                <a:spcPts val="0"/>
              </a:spcAft>
            </a:pPr>
            <a:r>
              <a:rPr lang="ru-RU" sz="2400" b="1" dirty="0">
                <a:latin typeface="Times New Roman"/>
              </a:rPr>
              <a:t>2.Десятичное  число 118  в двоичной записи имеет вид:</a:t>
            </a:r>
            <a:endParaRPr lang="ru-RU" sz="2400" b="1" dirty="0">
              <a:latin typeface="Times New Roman"/>
              <a:ea typeface="Times New Roman"/>
            </a:endParaRPr>
          </a:p>
          <a:p>
            <a:pPr>
              <a:spcBef>
                <a:spcPts val="865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CC"/>
                </a:solidFill>
                <a:latin typeface="Times New Roman"/>
                <a:hlinkClick r:id="rId4" action="ppaction://hlinksldjump"/>
              </a:rPr>
              <a:t>А) 1110010</a:t>
            </a:r>
            <a:endParaRPr lang="ru-RU" sz="2400" b="1" dirty="0">
              <a:solidFill>
                <a:srgbClr val="0000CC"/>
              </a:solidFill>
              <a:latin typeface="Times New Roman"/>
              <a:ea typeface="Times New Roman"/>
            </a:endParaRPr>
          </a:p>
          <a:p>
            <a:pPr>
              <a:spcBef>
                <a:spcPts val="865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CC"/>
                </a:solidFill>
                <a:latin typeface="Times New Roman"/>
                <a:hlinkClick r:id="rId4" action="ppaction://hlinksldjump"/>
              </a:rPr>
              <a:t>Б) 1110011</a:t>
            </a:r>
            <a:endParaRPr lang="ru-RU" sz="2400" b="1" dirty="0">
              <a:solidFill>
                <a:srgbClr val="0000CC"/>
              </a:solidFill>
              <a:latin typeface="Times New Roman"/>
              <a:ea typeface="Times New Roman"/>
            </a:endParaRPr>
          </a:p>
          <a:p>
            <a:pPr>
              <a:spcBef>
                <a:spcPts val="865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CC"/>
                </a:solidFill>
                <a:latin typeface="Times New Roman"/>
                <a:hlinkClick r:id="rId5" action="ppaction://hlinksldjump"/>
              </a:rPr>
              <a:t>В) 1110110</a:t>
            </a:r>
            <a:endParaRPr lang="ru-RU" sz="2400" b="1" dirty="0">
              <a:solidFill>
                <a:srgbClr val="0000CC"/>
              </a:solidFill>
              <a:latin typeface="Times New Roman"/>
              <a:ea typeface="Times New Roman"/>
            </a:endParaRPr>
          </a:p>
          <a:p>
            <a:pPr>
              <a:spcBef>
                <a:spcPts val="865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CC"/>
                </a:solidFill>
                <a:latin typeface="Times New Roman"/>
                <a:hlinkClick r:id="rId4" action="ppaction://hlinksldjump"/>
              </a:rPr>
              <a:t>Г) 1111001</a:t>
            </a:r>
            <a:endParaRPr lang="ru-RU" sz="2400" b="1" dirty="0">
              <a:solidFill>
                <a:srgbClr val="0000CC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196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4665313"/>
              </p:ext>
            </p:extLst>
          </p:nvPr>
        </p:nvGraphicFramePr>
        <p:xfrm>
          <a:off x="354114" y="2420888"/>
          <a:ext cx="8304048" cy="235914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67720"/>
                <a:gridCol w="68363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spc="5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543210</a:t>
                      </a:r>
                      <a:endParaRPr lang="ru-RU" sz="1600" spc="500" baseline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2744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110110</a:t>
                      </a:r>
                      <a:r>
                        <a:rPr lang="en-US" sz="28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4624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*1+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*2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*4 +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*8 +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*16 +</a:t>
                      </a:r>
                      <a:r>
                        <a:rPr lang="en-US" sz="2800" b="1" dirty="0" smtClean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*32  =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0+ 2+ 4+ 0+ 16 +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32 =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r>
                        <a:rPr lang="en-US" sz="28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8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07504" y="716503"/>
            <a:ext cx="6162103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ПЕРЕВОД ЧИСЕЛ ИЗ </a:t>
            </a:r>
            <a:r>
              <a:rPr lang="ru-RU" sz="2400" b="1" dirty="0" smtClean="0">
                <a:ln w="10541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ДВОИЧНОЙ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СИСТЕМЫ СЧИСЛЕНИЯ В </a:t>
            </a:r>
            <a:r>
              <a:rPr lang="ru-RU" sz="2400" b="1" dirty="0" smtClean="0">
                <a:ln w="10541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ДЕСЯТИЧНУЮ</a:t>
            </a:r>
            <a:endParaRPr lang="ru-RU" sz="2400" b="1" dirty="0">
              <a:ln w="10541" cmpd="sng">
                <a:solidFill>
                  <a:srgbClr val="FF6600"/>
                </a:solidFill>
                <a:prstDash val="solid"/>
              </a:ln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6457346" y="5636350"/>
            <a:ext cx="959443" cy="5045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5764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7504" y="716503"/>
            <a:ext cx="6162103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rgbClr val="FF6600"/>
                    </a:gs>
                    <a:gs pos="50000">
                      <a:srgbClr val="FF6600"/>
                    </a:gs>
                    <a:gs pos="100000">
                      <a:srgbClr val="FF9933"/>
                    </a:gs>
                  </a:gsLst>
                  <a:lin ang="0" scaled="1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ПЕРЕВОД ЧИСЕЛ ИЗ </a:t>
            </a:r>
            <a:r>
              <a:rPr lang="ru-RU" sz="2400" b="1" dirty="0" smtClean="0">
                <a:ln w="1905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ДЕСЯТИЧНОЙ</a:t>
            </a:r>
            <a:r>
              <a:rPr lang="ru-RU" sz="2400" b="1" dirty="0" smtClean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rgbClr val="FF6600"/>
                    </a:gs>
                    <a:gs pos="50000">
                      <a:srgbClr val="FF6600"/>
                    </a:gs>
                    <a:gs pos="100000">
                      <a:srgbClr val="FF9933"/>
                    </a:gs>
                  </a:gsLst>
                  <a:lin ang="0" scaled="1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rgbClr val="FF6600"/>
                    </a:gs>
                    <a:gs pos="50000">
                      <a:srgbClr val="FF6600"/>
                    </a:gs>
                    <a:gs pos="100000">
                      <a:srgbClr val="FF9933"/>
                    </a:gs>
                  </a:gsLst>
                  <a:lin ang="0" scaled="1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СИСТЕМЫ СЧИСЛЕНИЯ В </a:t>
            </a:r>
            <a:r>
              <a:rPr lang="ru-RU" sz="2400" b="1" dirty="0" smtClean="0">
                <a:ln w="1905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ДВОИЧНУЮ</a:t>
            </a:r>
            <a:endParaRPr lang="ru-RU" sz="2400" b="1" dirty="0">
              <a:ln w="1905">
                <a:solidFill>
                  <a:srgbClr val="0070C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9223" y="2132856"/>
            <a:ext cx="1545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2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24900569"/>
              </p:ext>
            </p:extLst>
          </p:nvPr>
        </p:nvGraphicFramePr>
        <p:xfrm>
          <a:off x="2330015" y="3305369"/>
          <a:ext cx="2718085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515"/>
                <a:gridCol w="329515"/>
                <a:gridCol w="411480"/>
                <a:gridCol w="329515"/>
                <a:gridCol w="329515"/>
                <a:gridCol w="329515"/>
                <a:gridCol w="329515"/>
                <a:gridCol w="329515"/>
              </a:tblGrid>
              <a:tr h="266071">
                <a:tc rowSpan="2">
                  <a:txBody>
                    <a:bodyPr/>
                    <a:lstStyle/>
                    <a:p>
                      <a:pPr algn="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6071">
                <a:tc vMerge="1"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6071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6071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b="1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b="1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2400" b="1" kern="1200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6071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FF66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2400" b="1" kern="1200" dirty="0">
                        <a:solidFill>
                          <a:srgbClr val="FF66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Полилиния 22"/>
          <p:cNvSpPr/>
          <p:nvPr/>
        </p:nvSpPr>
        <p:spPr>
          <a:xfrm>
            <a:off x="2987824" y="4725144"/>
            <a:ext cx="2016224" cy="1524715"/>
          </a:xfrm>
          <a:custGeom>
            <a:avLst/>
            <a:gdLst>
              <a:gd name="connsiteX0" fmla="*/ 1540042 w 1540042"/>
              <a:gd name="connsiteY0" fmla="*/ 481738 h 1046197"/>
              <a:gd name="connsiteX1" fmla="*/ 1239252 w 1540042"/>
              <a:gd name="connsiteY1" fmla="*/ 1035191 h 1046197"/>
              <a:gd name="connsiteX2" fmla="*/ 336884 w 1540042"/>
              <a:gd name="connsiteY2" fmla="*/ 36570 h 1046197"/>
              <a:gd name="connsiteX3" fmla="*/ 0 w 1540042"/>
              <a:gd name="connsiteY3" fmla="*/ 313296 h 104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042" h="1046197">
                <a:moveTo>
                  <a:pt x="1540042" y="481738"/>
                </a:moveTo>
                <a:cubicBezTo>
                  <a:pt x="1489910" y="795562"/>
                  <a:pt x="1439778" y="1109386"/>
                  <a:pt x="1239252" y="1035191"/>
                </a:cubicBezTo>
                <a:cubicBezTo>
                  <a:pt x="1038726" y="960996"/>
                  <a:pt x="543426" y="156886"/>
                  <a:pt x="336884" y="36570"/>
                </a:cubicBezTo>
                <a:cubicBezTo>
                  <a:pt x="130342" y="-83746"/>
                  <a:pt x="65171" y="114775"/>
                  <a:pt x="0" y="313296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85486" y="2167445"/>
            <a:ext cx="2343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2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11001</a:t>
            </a:r>
            <a:r>
              <a:rPr lang="ru-RU" sz="32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0916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437747" cy="685800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5362" y="3251637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4616" y="193019"/>
            <a:ext cx="6546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Практическая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4616" y="1428057"/>
            <a:ext cx="7776864" cy="507728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Запустите программу Калькулятор, выполнив следующие действия: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 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Пуск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 программы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Стандартные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Калькулятор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·</a:t>
            </a:r>
            <a:r>
              <a:rPr lang="en-US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Hex             ·</a:t>
            </a:r>
            <a:r>
              <a:rPr 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Dec      </a:t>
            </a:r>
            <a:r>
              <a:rPr lang="en-US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· Oct         · </a:t>
            </a:r>
            <a:r>
              <a:rPr 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Bin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 Выберите в меню 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Вид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Инженерный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Настройте на двоичную систему </a:t>
            </a:r>
            <a:r>
              <a:rPr lang="en-US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Bin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 Введите двоичное число, например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101011001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 Перейдите в режим десятичной системы кнопкой </a:t>
            </a:r>
            <a:r>
              <a:rPr lang="en-US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Dec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 В окне ввода появится ответ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345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04391"/>
            <a:ext cx="1728192" cy="1078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08" y="3089523"/>
            <a:ext cx="1368152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061790" y="2512720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>
            <a:off x="5805460" y="4437112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1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963613" cy="564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4831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верх 2"/>
          <p:cNvSpPr/>
          <p:nvPr/>
        </p:nvSpPr>
        <p:spPr>
          <a:xfrm rot="7780056">
            <a:off x="3968" y="6290469"/>
            <a:ext cx="479425" cy="604838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Стрелка вправо 1">
            <a:hlinkClick r:id="rId3" action="ppaction://hlinksldjump"/>
          </p:cNvPr>
          <p:cNvSpPr/>
          <p:nvPr/>
        </p:nvSpPr>
        <p:spPr>
          <a:xfrm>
            <a:off x="6876256" y="5085184"/>
            <a:ext cx="1008112" cy="64807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489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7291 L 0.13472 -0.7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-3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72 -0.70278 L 0.53646 -0.4928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1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296</TotalTime>
  <Words>562</Words>
  <Application>Microsoft Office PowerPoint</Application>
  <PresentationFormat>Экран (4:3)</PresentationFormat>
  <Paragraphs>177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Официальная</vt:lpstr>
      <vt:lpstr>Объект упаковщика для оболочки</vt:lpstr>
      <vt:lpstr>Слайд 1</vt:lpstr>
      <vt:lpstr> 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KARSHASOSH</cp:lastModifiedBy>
  <cp:revision>8</cp:revision>
  <cp:lastPrinted>2016-02-23T19:39:49Z</cp:lastPrinted>
  <dcterms:created xsi:type="dcterms:W3CDTF">2016-02-19T22:55:08Z</dcterms:created>
  <dcterms:modified xsi:type="dcterms:W3CDTF">2019-10-23T09:14:02Z</dcterms:modified>
</cp:coreProperties>
</file>